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3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82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9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6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4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17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0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82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1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0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5C450-DF60-4D78-923D-7BCA09F0A866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285D6-FDD4-438C-8BAA-4AF3CB8E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2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                                   Лекция №3</a:t>
            </a:r>
            <a:br>
              <a:rPr lang="ru-RU" sz="3200" dirty="0" smtClean="0"/>
            </a:br>
            <a:r>
              <a:rPr lang="ru-RU" sz="2400" dirty="0" smtClean="0"/>
              <a:t>1. Комбинационные и </a:t>
            </a:r>
            <a:r>
              <a:rPr lang="ru-RU" sz="2400" dirty="0" err="1" smtClean="0"/>
              <a:t>последовательностные</a:t>
            </a:r>
            <a:r>
              <a:rPr lang="ru-RU" sz="2400" dirty="0" smtClean="0"/>
              <a:t> схемы.</a:t>
            </a:r>
            <a:br>
              <a:rPr lang="ru-RU" sz="2400" dirty="0" smtClean="0"/>
            </a:br>
            <a:r>
              <a:rPr lang="ru-RU" sz="2400" dirty="0" smtClean="0"/>
              <a:t>2. Триггеры, регистры, управляемые шины.</a:t>
            </a:r>
            <a:br>
              <a:rPr lang="ru-RU" sz="2400" dirty="0" smtClean="0"/>
            </a:br>
            <a:r>
              <a:rPr lang="ru-RU" sz="2400" dirty="0" smtClean="0"/>
              <a:t>3. комбинационный сумматор.</a:t>
            </a:r>
            <a:br>
              <a:rPr lang="ru-RU" sz="2400" dirty="0" smtClean="0"/>
            </a:br>
            <a:r>
              <a:rPr lang="ru-RU" sz="2400" dirty="0" smtClean="0"/>
              <a:t>4. Минимизация комбинационных схем.</a:t>
            </a:r>
            <a:br>
              <a:rPr lang="ru-RU" sz="2400" dirty="0" smtClean="0"/>
            </a:br>
            <a:r>
              <a:rPr lang="ru-RU" sz="2400" dirty="0" smtClean="0"/>
              <a:t>5. Контролирующие тесты.    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690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28800" y="4797152"/>
            <a:ext cx="5486400" cy="566738"/>
          </a:xfrm>
        </p:spPr>
        <p:txBody>
          <a:bodyPr>
            <a:noAutofit/>
          </a:bodyPr>
          <a:lstStyle/>
          <a:p>
            <a:r>
              <a:rPr lang="en-US" sz="3600" dirty="0" smtClean="0"/>
              <a:t>  </a:t>
            </a:r>
            <a:r>
              <a:rPr lang="ru-RU" sz="3600" dirty="0" err="1" smtClean="0"/>
              <a:t>Коньюнктор</a:t>
            </a:r>
            <a:r>
              <a:rPr lang="ru-RU" sz="3600" dirty="0"/>
              <a:t> </a:t>
            </a:r>
            <a:r>
              <a:rPr lang="ru-RU" sz="3600" dirty="0" smtClean="0"/>
              <a:t>(Схема «И»)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344816" cy="43204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                          a  </a:t>
            </a:r>
          </a:p>
          <a:p>
            <a:endParaRPr lang="en-US" dirty="0"/>
          </a:p>
          <a:p>
            <a:r>
              <a:rPr lang="en-US" dirty="0" smtClean="0"/>
              <a:t>                              b </a:t>
            </a:r>
          </a:p>
          <a:p>
            <a:r>
              <a:rPr lang="en-US" dirty="0" smtClean="0"/>
              <a:t>                              .                                        F</a:t>
            </a:r>
            <a:endParaRPr lang="en-US" dirty="0"/>
          </a:p>
          <a:p>
            <a:r>
              <a:rPr lang="en-US" dirty="0" smtClean="0"/>
              <a:t>                              .  </a:t>
            </a:r>
          </a:p>
          <a:p>
            <a:r>
              <a:rPr lang="en-US" dirty="0" smtClean="0"/>
              <a:t>                              .</a:t>
            </a:r>
          </a:p>
          <a:p>
            <a:r>
              <a:rPr lang="en-US" dirty="0" smtClean="0"/>
              <a:t>                                                         z</a:t>
            </a:r>
            <a:endParaRPr lang="en-US" dirty="0"/>
          </a:p>
          <a:p>
            <a:r>
              <a:rPr lang="en-US" dirty="0" smtClean="0"/>
              <a:t>                              z</a:t>
            </a:r>
            <a:endParaRPr lang="ru-RU" dirty="0"/>
          </a:p>
        </p:txBody>
      </p:sp>
      <p:graphicFrame>
        <p:nvGraphicFramePr>
          <p:cNvPr id="16" name="Рисунок 1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020181651"/>
              </p:ext>
            </p:extLst>
          </p:nvPr>
        </p:nvGraphicFramePr>
        <p:xfrm>
          <a:off x="5652120" y="1651888"/>
          <a:ext cx="1559233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51121"/>
              </a:tblGrid>
              <a:tr h="29883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dirty="0" smtClean="0"/>
              <a:t>      Операция логического умножения</a:t>
            </a:r>
            <a:r>
              <a:rPr lang="en-US" sz="4000" dirty="0" smtClean="0"/>
              <a:t>                                            </a:t>
            </a:r>
            <a:r>
              <a:rPr lang="ru-RU" sz="4000" dirty="0" smtClean="0"/>
              <a:t> </a:t>
            </a:r>
            <a:r>
              <a:rPr lang="en-US" sz="4000" dirty="0" smtClean="0"/>
              <a:t>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F=</a:t>
            </a:r>
            <a:r>
              <a:rPr lang="en-US" sz="3600" dirty="0" err="1" smtClean="0"/>
              <a:t>a˄b˄c</a:t>
            </a:r>
            <a:r>
              <a:rPr lang="en-US" sz="3600" dirty="0" smtClean="0"/>
              <a:t>˄……˄z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1536" y="1412776"/>
            <a:ext cx="914400" cy="2520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</a:p>
          <a:p>
            <a:r>
              <a:rPr lang="en-US" dirty="0"/>
              <a:t> </a:t>
            </a:r>
            <a:r>
              <a:rPr lang="en-US" dirty="0" smtClean="0"/>
              <a:t>&amp;         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/>
              <a:t> </a:t>
            </a:r>
            <a:endParaRPr lang="en-US" dirty="0" smtClean="0"/>
          </a:p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483768" y="1700808"/>
            <a:ext cx="5977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83768" y="2348880"/>
            <a:ext cx="5977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83768" y="3645024"/>
            <a:ext cx="5977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3"/>
          </p:cNvCxnSpPr>
          <p:nvPr/>
        </p:nvCxnSpPr>
        <p:spPr>
          <a:xfrm>
            <a:off x="3995936" y="267291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70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ru-RU" dirty="0" err="1" smtClean="0"/>
              <a:t>Дизъюнктор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(схеме «ИЛИ», логическое сложение)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064" y="332656"/>
            <a:ext cx="7632848" cy="41764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</a:t>
            </a:r>
          </a:p>
          <a:p>
            <a:endParaRPr lang="en-US" dirty="0" smtClean="0"/>
          </a:p>
          <a:p>
            <a:r>
              <a:rPr lang="en-US" dirty="0" smtClean="0"/>
              <a:t>      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b                                        F    </a:t>
            </a:r>
          </a:p>
          <a:p>
            <a:r>
              <a:rPr lang="en-US" dirty="0" smtClean="0"/>
              <a:t>     .                                    </a:t>
            </a:r>
            <a:endParaRPr lang="en-US" dirty="0"/>
          </a:p>
          <a:p>
            <a:r>
              <a:rPr lang="en-US" dirty="0" smtClean="0"/>
              <a:t>     .</a:t>
            </a:r>
          </a:p>
          <a:p>
            <a:r>
              <a:rPr lang="en-US" dirty="0" smtClean="0"/>
              <a:t>     .</a:t>
            </a:r>
            <a:endParaRPr lang="en-US" dirty="0"/>
          </a:p>
          <a:p>
            <a:r>
              <a:rPr lang="en-US" dirty="0" smtClean="0"/>
              <a:t>      z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                                                                                  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</a:t>
            </a:r>
          </a:p>
          <a:p>
            <a:endParaRPr lang="en-US" dirty="0"/>
          </a:p>
          <a:p>
            <a:r>
              <a:rPr lang="en-US" dirty="0" smtClean="0"/>
              <a:t>  </a:t>
            </a:r>
            <a:endParaRPr lang="ru-RU" dirty="0"/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969828693"/>
              </p:ext>
            </p:extLst>
          </p:nvPr>
        </p:nvGraphicFramePr>
        <p:xfrm>
          <a:off x="4860033" y="1988840"/>
          <a:ext cx="3240360" cy="1846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</a:tblGrid>
              <a:tr h="369257">
                <a:tc>
                  <a:txBody>
                    <a:bodyPr/>
                    <a:lstStyle/>
                    <a:p>
                      <a:r>
                        <a:rPr lang="en-US" dirty="0" smtClean="0"/>
                        <a:t>  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b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F</a:t>
                      </a:r>
                      <a:endParaRPr lang="ru-RU" dirty="0"/>
                    </a:p>
                  </a:txBody>
                  <a:tcPr/>
                </a:tc>
              </a:tr>
              <a:tr h="369257">
                <a:tc>
                  <a:txBody>
                    <a:bodyPr/>
                    <a:lstStyle/>
                    <a:p>
                      <a:r>
                        <a:rPr lang="en-US" dirty="0" smtClean="0"/>
                        <a:t>   0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0</a:t>
                      </a:r>
                      <a:endParaRPr lang="ru-RU" dirty="0"/>
                    </a:p>
                  </a:txBody>
                  <a:tcPr/>
                </a:tc>
              </a:tr>
              <a:tr h="369257">
                <a:tc>
                  <a:txBody>
                    <a:bodyPr/>
                    <a:lstStyle/>
                    <a:p>
                      <a:r>
                        <a:rPr lang="en-US" dirty="0" smtClean="0"/>
                        <a:t>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                  </a:t>
                      </a:r>
                      <a:r>
                        <a:rPr lang="en-US" baseline="0" dirty="0" smtClean="0"/>
                        <a:t>        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</a:t>
                      </a:r>
                      <a:endParaRPr lang="ru-RU" dirty="0"/>
                    </a:p>
                  </a:txBody>
                  <a:tcPr/>
                </a:tc>
              </a:tr>
              <a:tr h="369257">
                <a:tc>
                  <a:txBody>
                    <a:bodyPr/>
                    <a:lstStyle/>
                    <a:p>
                      <a:r>
                        <a:rPr lang="en-US" dirty="0" smtClean="0"/>
                        <a:t>   1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             </a:t>
                      </a:r>
                      <a:r>
                        <a:rPr lang="en-US" baseline="0" dirty="0" smtClean="0"/>
                        <a:t>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</a:t>
                      </a:r>
                      <a:endParaRPr lang="ru-RU" dirty="0"/>
                    </a:p>
                  </a:txBody>
                  <a:tcPr/>
                </a:tc>
              </a:tr>
              <a:tr h="369257">
                <a:tc>
                  <a:txBody>
                    <a:bodyPr/>
                    <a:lstStyle/>
                    <a:p>
                      <a:r>
                        <a:rPr lang="en-US" dirty="0" smtClean="0"/>
                        <a:t>   1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Реализует операцию логического сложения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F= </a:t>
            </a:r>
            <a:r>
              <a:rPr lang="en-US" sz="2000" dirty="0" err="1" smtClean="0"/>
              <a:t>a˅b</a:t>
            </a:r>
            <a:r>
              <a:rPr lang="en-US" sz="2000" dirty="0" smtClean="0"/>
              <a:t>˅…˅z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980728"/>
            <a:ext cx="914400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/>
              <a:t>1</a:t>
            </a:r>
            <a:r>
              <a:rPr lang="en-US" dirty="0" smtClean="0"/>
              <a:t>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87624" y="1277131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87624" y="1844824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87624" y="306896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3"/>
          </p:cNvCxnSpPr>
          <p:nvPr/>
        </p:nvCxnSpPr>
        <p:spPr>
          <a:xfrm>
            <a:off x="2678088" y="2204864"/>
            <a:ext cx="6697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04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 </a:t>
            </a:r>
            <a:r>
              <a:rPr lang="en-US" dirty="0" smtClean="0"/>
              <a:t>  </a:t>
            </a:r>
            <a:r>
              <a:rPr lang="ru-RU" dirty="0" smtClean="0"/>
              <a:t>Инвертор</a:t>
            </a:r>
            <a:endParaRPr lang="ru-RU" dirty="0"/>
          </a:p>
        </p:txBody>
      </p:sp>
      <p:graphicFrame>
        <p:nvGraphicFramePr>
          <p:cNvPr id="11" name="Рисунок 10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837735860"/>
              </p:ext>
            </p:extLst>
          </p:nvPr>
        </p:nvGraphicFramePr>
        <p:xfrm>
          <a:off x="6372200" y="2456892"/>
          <a:ext cx="151216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"/>
                <a:gridCol w="756084"/>
              </a:tblGrid>
              <a:tr h="281751">
                <a:tc>
                  <a:txBody>
                    <a:bodyPr/>
                    <a:lstStyle/>
                    <a:p>
                      <a:r>
                        <a:rPr lang="en-US" dirty="0" smtClean="0"/>
                        <a:t>    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F</a:t>
                      </a:r>
                      <a:endParaRPr lang="ru-RU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r>
                        <a:rPr lang="en-US" dirty="0" smtClean="0"/>
                        <a:t>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</a:t>
                      </a:r>
                      <a:endParaRPr lang="ru-RU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5367338"/>
            <a:ext cx="7416824" cy="804862"/>
          </a:xfrm>
        </p:spPr>
        <p:txBody>
          <a:bodyPr>
            <a:noAutofit/>
          </a:bodyPr>
          <a:lstStyle/>
          <a:p>
            <a:r>
              <a:rPr lang="en-US" sz="2000" dirty="0" smtClean="0"/>
              <a:t>               </a:t>
            </a:r>
            <a:r>
              <a:rPr lang="ru-RU" sz="2000" dirty="0" smtClean="0"/>
              <a:t>Инвертирует входной сигнал на противоположный</a:t>
            </a:r>
          </a:p>
          <a:p>
            <a:r>
              <a:rPr lang="en-US" sz="2000" dirty="0" smtClean="0"/>
              <a:t>                  </a:t>
            </a:r>
            <a:r>
              <a:rPr lang="ru-RU" sz="2000" dirty="0" smtClean="0"/>
              <a:t>                                        </a:t>
            </a:r>
            <a:r>
              <a:rPr lang="en-US" sz="2000" dirty="0" smtClean="0"/>
              <a:t>F = ˥a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620688"/>
            <a:ext cx="3240360" cy="41764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 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    a                                      ˥a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1484784"/>
            <a:ext cx="914400" cy="1944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smtClean="0"/>
              <a:t>˥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>
            <a:endCxn id="6" idx="1"/>
          </p:cNvCxnSpPr>
          <p:nvPr/>
        </p:nvCxnSpPr>
        <p:spPr>
          <a:xfrm>
            <a:off x="2483768" y="2456892"/>
            <a:ext cx="64807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3"/>
          </p:cNvCxnSpPr>
          <p:nvPr/>
        </p:nvCxnSpPr>
        <p:spPr>
          <a:xfrm>
            <a:off x="4046240" y="2456892"/>
            <a:ext cx="6697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74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800600"/>
            <a:ext cx="7200800" cy="566738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ru-RU" dirty="0" smtClean="0"/>
              <a:t>                   </a:t>
            </a:r>
            <a:r>
              <a:rPr lang="en-US" dirty="0" smtClean="0"/>
              <a:t> </a:t>
            </a:r>
            <a:r>
              <a:rPr lang="ru-RU" dirty="0" smtClean="0"/>
              <a:t>Таблица значений одноразрядного сумматора</a:t>
            </a:r>
            <a:endParaRPr lang="ru-RU" dirty="0"/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206311976"/>
              </p:ext>
            </p:extLst>
          </p:nvPr>
        </p:nvGraphicFramePr>
        <p:xfrm>
          <a:off x="1792288" y="612775"/>
          <a:ext cx="5486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  <a:gridCol w="1097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b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  p-1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p+1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a, b – </a:t>
            </a:r>
            <a:r>
              <a:rPr lang="ru-RU" sz="2000" dirty="0" smtClean="0"/>
              <a:t>слагаемые</a:t>
            </a:r>
          </a:p>
          <a:p>
            <a:r>
              <a:rPr lang="en-US" sz="2000" dirty="0" smtClean="0"/>
              <a:t>P-1 – </a:t>
            </a:r>
            <a:r>
              <a:rPr lang="ru-RU" sz="2000" dirty="0" smtClean="0"/>
              <a:t>перенос из младшего разряда</a:t>
            </a:r>
          </a:p>
          <a:p>
            <a:r>
              <a:rPr lang="en-US" sz="2000" dirty="0" smtClean="0"/>
              <a:t>P+1 – </a:t>
            </a:r>
            <a:r>
              <a:rPr lang="ru-RU" sz="2000" dirty="0" smtClean="0"/>
              <a:t>перенос в старший разряд</a:t>
            </a:r>
            <a:endParaRPr lang="ru-RU" sz="2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476672"/>
            <a:ext cx="0" cy="367240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76056" y="476672"/>
            <a:ext cx="230425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380312" y="476672"/>
            <a:ext cx="0" cy="367240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76056" y="4149080"/>
            <a:ext cx="230425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73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620688"/>
            <a:ext cx="6696744" cy="38884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US" dirty="0" smtClean="0"/>
              <a:t>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</a:t>
            </a:r>
          </a:p>
          <a:p>
            <a:r>
              <a:rPr lang="en-US" dirty="0" smtClean="0"/>
              <a:t>                        </a:t>
            </a:r>
          </a:p>
          <a:p>
            <a:r>
              <a:rPr lang="en-US" dirty="0" smtClean="0"/>
              <a:t>˥a                  </a:t>
            </a:r>
            <a:endParaRPr lang="en-US" dirty="0" smtClean="0"/>
          </a:p>
          <a:p>
            <a:r>
              <a:rPr lang="en-US" dirty="0" smtClean="0"/>
              <a:t>˥b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</a:t>
            </a:r>
            <a:endParaRPr lang="en-US" dirty="0" smtClean="0"/>
          </a:p>
          <a:p>
            <a:r>
              <a:rPr lang="en-US" dirty="0" smtClean="0"/>
              <a:t>˥a                                                               </a:t>
            </a:r>
            <a:r>
              <a:rPr lang="ru-RU" dirty="0" smtClean="0"/>
              <a:t>Таблица истинности для </a:t>
            </a:r>
            <a:r>
              <a:rPr lang="en-US" dirty="0" smtClean="0"/>
              <a:t>S                                                     </a:t>
            </a:r>
          </a:p>
          <a:p>
            <a:r>
              <a:rPr lang="en-US" dirty="0" smtClean="0"/>
              <a:t>b</a:t>
            </a:r>
            <a:endParaRPr lang="en-US" dirty="0"/>
          </a:p>
          <a:p>
            <a:r>
              <a:rPr lang="en-US" dirty="0" smtClean="0"/>
              <a:t>˥p                                           </a:t>
            </a:r>
            <a:r>
              <a:rPr lang="en-US" dirty="0" smtClean="0"/>
              <a:t>S</a:t>
            </a:r>
          </a:p>
          <a:p>
            <a:r>
              <a:rPr lang="en-US" dirty="0" smtClean="0"/>
              <a:t>a                            </a:t>
            </a:r>
            <a:endParaRPr lang="en-US" dirty="0"/>
          </a:p>
          <a:p>
            <a:r>
              <a:rPr lang="en-US" dirty="0" smtClean="0"/>
              <a:t>˥b</a:t>
            </a:r>
            <a:endParaRPr lang="en-US" dirty="0" smtClean="0"/>
          </a:p>
          <a:p>
            <a:r>
              <a:rPr lang="en-US" dirty="0" smtClean="0"/>
              <a:t>˥p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 smtClean="0"/>
              <a:t>b</a:t>
            </a:r>
            <a:endParaRPr lang="ru-RU" dirty="0"/>
          </a:p>
          <a:p>
            <a:r>
              <a:rPr lang="en-US" dirty="0" smtClean="0"/>
              <a:t>p</a:t>
            </a:r>
            <a:r>
              <a:rPr lang="ru-RU" dirty="0" smtClean="0"/>
              <a:t>                      </a:t>
            </a:r>
          </a:p>
          <a:p>
            <a:pPr algn="ctr"/>
            <a:endParaRPr lang="ru-RU" dirty="0"/>
          </a:p>
          <a:p>
            <a:pPr algn="ctr"/>
            <a:r>
              <a:rPr lang="ru-RU" sz="2800" dirty="0" smtClean="0"/>
              <a:t>Комбинационная </a:t>
            </a:r>
            <a:r>
              <a:rPr lang="ru-RU" sz="2800" dirty="0" smtClean="0"/>
              <a:t>с</a:t>
            </a:r>
            <a:r>
              <a:rPr lang="en-US" sz="2800" dirty="0" smtClean="0"/>
              <a:t>x</a:t>
            </a:r>
            <a:r>
              <a:rPr lang="ru-RU" sz="2800" dirty="0" err="1" smtClean="0"/>
              <a:t>ема</a:t>
            </a:r>
            <a:r>
              <a:rPr lang="ru-RU" sz="2800" dirty="0" smtClean="0"/>
              <a:t> </a:t>
            </a:r>
            <a:r>
              <a:rPr lang="ru-RU" sz="2800" dirty="0" smtClean="0"/>
              <a:t>функции </a:t>
            </a:r>
            <a:r>
              <a:rPr lang="en-US" sz="2800" dirty="0" smtClean="0"/>
              <a:t>S </a:t>
            </a:r>
            <a:r>
              <a:rPr lang="ru-RU" sz="2800" dirty="0" smtClean="0"/>
              <a:t>для сумматора</a:t>
            </a:r>
            <a:endParaRPr lang="ru-RU" sz="2800" dirty="0"/>
          </a:p>
          <a:p>
            <a:pPr algn="ctr"/>
            <a:r>
              <a:rPr lang="ru-RU" dirty="0" smtClean="0"/>
              <a:t>                                   </a:t>
            </a:r>
          </a:p>
          <a:p>
            <a:r>
              <a:rPr lang="ru-RU" dirty="0" smtClean="0"/>
              <a:t>                                                                       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908720"/>
            <a:ext cx="360040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&amp;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1772816"/>
            <a:ext cx="360040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&amp;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2672916"/>
            <a:ext cx="360040" cy="828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&amp;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3645024"/>
            <a:ext cx="360040" cy="759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dirty="0" smtClean="0"/>
              <a:t>&amp;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80918" y="2215716"/>
            <a:ext cx="457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1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051720" y="980728"/>
            <a:ext cx="28803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51720" y="1304764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51720" y="155679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51720" y="19168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7" idx="1"/>
          </p:cNvCxnSpPr>
          <p:nvPr/>
        </p:nvCxnSpPr>
        <p:spPr>
          <a:xfrm>
            <a:off x="2051720" y="21688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51720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51720" y="278092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051720" y="308696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051720" y="335699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051720" y="378904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051720" y="4024723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051720" y="429309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699792" y="1268760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059832" y="1268760"/>
            <a:ext cx="0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059832" y="2348880"/>
            <a:ext cx="32108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7" idx="3"/>
          </p:cNvCxnSpPr>
          <p:nvPr/>
        </p:nvCxnSpPr>
        <p:spPr>
          <a:xfrm>
            <a:off x="2699792" y="2168860"/>
            <a:ext cx="1800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879812" y="2168860"/>
            <a:ext cx="0" cy="3960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879812" y="2564904"/>
            <a:ext cx="5011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699792" y="308696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15816" y="2780928"/>
            <a:ext cx="0" cy="306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915816" y="2780928"/>
            <a:ext cx="4651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9" idx="3"/>
          </p:cNvCxnSpPr>
          <p:nvPr/>
        </p:nvCxnSpPr>
        <p:spPr>
          <a:xfrm flipV="1">
            <a:off x="2699792" y="4024723"/>
            <a:ext cx="448575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 flipV="1">
            <a:off x="3130365" y="2996952"/>
            <a:ext cx="18002" cy="10277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148367" y="2996952"/>
            <a:ext cx="2325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0" idx="3"/>
          </p:cNvCxnSpPr>
          <p:nvPr/>
        </p:nvCxnSpPr>
        <p:spPr>
          <a:xfrm>
            <a:off x="3838118" y="2672916"/>
            <a:ext cx="37384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36309"/>
              </p:ext>
            </p:extLst>
          </p:nvPr>
        </p:nvGraphicFramePr>
        <p:xfrm>
          <a:off x="4932040" y="2147332"/>
          <a:ext cx="3120008" cy="1946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002"/>
                <a:gridCol w="780002"/>
                <a:gridCol w="780002"/>
                <a:gridCol w="780002"/>
              </a:tblGrid>
              <a:tr h="3892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P-1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S</a:t>
                      </a:r>
                      <a:endParaRPr lang="ru-RU" dirty="0"/>
                    </a:p>
                  </a:txBody>
                  <a:tcPr/>
                </a:tc>
              </a:tr>
              <a:tr h="3892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892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892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892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23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Комбинационная схема для переносов в старший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разряд в сумматоре</a:t>
            </a:r>
            <a:endParaRPr lang="ru-RU" dirty="0"/>
          </a:p>
        </p:txBody>
      </p:sp>
      <p:graphicFrame>
        <p:nvGraphicFramePr>
          <p:cNvPr id="45" name="Рисунок 4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432053347"/>
              </p:ext>
            </p:extLst>
          </p:nvPr>
        </p:nvGraphicFramePr>
        <p:xfrm>
          <a:off x="5508104" y="2120004"/>
          <a:ext cx="2678684" cy="192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1"/>
                <a:gridCol w="669671"/>
                <a:gridCol w="669671"/>
                <a:gridCol w="669671"/>
              </a:tblGrid>
              <a:tr h="385361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P+1</a:t>
                      </a:r>
                      <a:endParaRPr lang="ru-RU" dirty="0"/>
                    </a:p>
                  </a:txBody>
                  <a:tcPr/>
                </a:tc>
              </a:tr>
              <a:tr h="385361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36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36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36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548680"/>
            <a:ext cx="3312368" cy="41044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                                                                  </a:t>
            </a:r>
          </a:p>
          <a:p>
            <a:endParaRPr lang="en-US" sz="1400" dirty="0" smtClean="0"/>
          </a:p>
          <a:p>
            <a:r>
              <a:rPr lang="ru-RU" sz="1400" dirty="0" smtClean="0"/>
              <a:t>   </a:t>
            </a:r>
            <a:r>
              <a:rPr lang="en-US" dirty="0"/>
              <a:t>a</a:t>
            </a:r>
            <a:r>
              <a:rPr lang="ru-RU" sz="1400" dirty="0" smtClean="0"/>
              <a:t>     </a:t>
            </a:r>
            <a:endParaRPr lang="en-US" sz="1400" dirty="0" smtClean="0"/>
          </a:p>
          <a:p>
            <a:endParaRPr lang="en-US" sz="1400" dirty="0"/>
          </a:p>
          <a:p>
            <a:r>
              <a:rPr lang="ru-RU" sz="1400" dirty="0" smtClean="0"/>
              <a:t>                                                          </a:t>
            </a:r>
            <a:r>
              <a:rPr lang="en-US" sz="1400" dirty="0" smtClean="0"/>
              <a:t> </a:t>
            </a:r>
            <a:r>
              <a:rPr lang="ru-RU" sz="1400" dirty="0" smtClean="0"/>
              <a:t>                                                            </a:t>
            </a:r>
          </a:p>
          <a:p>
            <a:r>
              <a:rPr lang="en-US" sz="1400" dirty="0" smtClean="0"/>
              <a:t>P-1</a:t>
            </a:r>
            <a:r>
              <a:rPr lang="ru-RU" sz="1400" dirty="0" smtClean="0"/>
              <a:t>                                                                                                                     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    </a:t>
            </a:r>
            <a:r>
              <a:rPr lang="en-US" sz="1400" dirty="0" smtClean="0"/>
              <a:t>                                                                                   </a:t>
            </a:r>
            <a:r>
              <a:rPr lang="ru-RU" sz="1400" dirty="0" smtClean="0"/>
              <a:t>                                                                                                                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en-US" dirty="0" smtClean="0"/>
              <a:t>a</a:t>
            </a:r>
            <a:r>
              <a:rPr lang="ru-RU" sz="1400" dirty="0" smtClean="0"/>
              <a:t>                                                  </a:t>
            </a:r>
            <a:r>
              <a:rPr lang="en-US" sz="1400" dirty="0" smtClean="0"/>
              <a:t> P+1</a:t>
            </a:r>
            <a:r>
              <a:rPr lang="ru-RU" sz="1400" dirty="0" smtClean="0"/>
              <a:t>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</a:t>
            </a:r>
            <a:r>
              <a:rPr lang="en-US" sz="1400" dirty="0" smtClean="0"/>
              <a:t>                                                      </a:t>
            </a:r>
            <a:r>
              <a:rPr lang="ru-RU" sz="1400" dirty="0" smtClean="0"/>
              <a:t>                                                     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en-US" dirty="0" smtClean="0"/>
              <a:t>b</a:t>
            </a:r>
            <a:r>
              <a:rPr lang="ru-RU" sz="1400" dirty="0" smtClean="0"/>
              <a:t>                                                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   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</a:t>
            </a:r>
            <a:r>
              <a:rPr lang="en-US" sz="1400" dirty="0" smtClean="0"/>
              <a:t>b</a:t>
            </a:r>
            <a:r>
              <a:rPr lang="ru-RU" sz="1400" dirty="0" smtClean="0"/>
              <a:t>                                                              </a:t>
            </a:r>
            <a:r>
              <a:rPr lang="en-US" dirty="0" smtClean="0"/>
              <a:t>  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/>
              <a:t>p-1 </a:t>
            </a:r>
            <a:endParaRPr lang="ru-RU" dirty="0" smtClean="0"/>
          </a:p>
          <a:p>
            <a:r>
              <a:rPr lang="en-US" dirty="0" smtClean="0"/>
              <a:t>    </a:t>
            </a:r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852736"/>
            <a:ext cx="457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&amp;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2143708"/>
            <a:ext cx="457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&amp;</a:t>
            </a:r>
          </a:p>
          <a:p>
            <a:pPr algn="ctr"/>
            <a:endParaRPr lang="en-US" dirty="0"/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3403848"/>
            <a:ext cx="457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&amp; </a:t>
            </a:r>
          </a:p>
          <a:p>
            <a:pPr algn="ctr"/>
            <a:endParaRPr lang="en-US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2143708"/>
            <a:ext cx="457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51720" y="980728"/>
            <a:ext cx="28803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51720" y="1628800"/>
            <a:ext cx="28803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51720" y="227687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51720" y="2924944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51720" y="350100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051720" y="42210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6" idx="3"/>
          </p:cNvCxnSpPr>
          <p:nvPr/>
        </p:nvCxnSpPr>
        <p:spPr>
          <a:xfrm>
            <a:off x="2796952" y="1309936"/>
            <a:ext cx="334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131840" y="1309936"/>
            <a:ext cx="0" cy="9669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131840" y="2276872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7" idx="3"/>
          </p:cNvCxnSpPr>
          <p:nvPr/>
        </p:nvCxnSpPr>
        <p:spPr>
          <a:xfrm>
            <a:off x="2796952" y="2600908"/>
            <a:ext cx="694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96952" y="3861048"/>
            <a:ext cx="347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144416" y="2924944"/>
            <a:ext cx="0" cy="93610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144416" y="2924944"/>
            <a:ext cx="347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9" idx="3"/>
          </p:cNvCxnSpPr>
          <p:nvPr/>
        </p:nvCxnSpPr>
        <p:spPr>
          <a:xfrm>
            <a:off x="3949080" y="2600908"/>
            <a:ext cx="334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20072" y="1296584"/>
            <a:ext cx="3525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Таблица истинности для функции </a:t>
            </a:r>
          </a:p>
          <a:p>
            <a:r>
              <a:rPr lang="ru-RU" dirty="0" smtClean="0"/>
              <a:t>     переноса в старший разряд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12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Схема многоразрядного сумматора с   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последовательным переносом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3528" y="692696"/>
            <a:ext cx="8280920" cy="41148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082552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 </a:t>
            </a:r>
            <a:r>
              <a:rPr lang="el-GR" sz="4800" dirty="0" smtClean="0"/>
              <a:t>Σ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066003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l-GR" sz="4800" dirty="0" smtClean="0"/>
              <a:t>Σ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53987" y="206688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/>
              <a:t>Σ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55446" y="209321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/>
              <a:t>Σ</a:t>
            </a:r>
            <a:endParaRPr lang="ru-RU" sz="4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668344" y="3007614"/>
            <a:ext cx="0" cy="4933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164288" y="3007614"/>
            <a:ext cx="0" cy="4933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12160" y="2996952"/>
            <a:ext cx="0" cy="2573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36096" y="2980403"/>
            <a:ext cx="0" cy="5206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11187" y="2996952"/>
            <a:ext cx="0" cy="5040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6" idx="2"/>
          </p:cNvCxnSpPr>
          <p:nvPr/>
        </p:nvCxnSpPr>
        <p:spPr>
          <a:xfrm>
            <a:off x="3805064" y="2980403"/>
            <a:ext cx="0" cy="4485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91880" y="2981280"/>
            <a:ext cx="0" cy="447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067944" y="2996952"/>
            <a:ext cx="0" cy="2573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" idx="2"/>
          </p:cNvCxnSpPr>
          <p:nvPr/>
        </p:nvCxnSpPr>
        <p:spPr>
          <a:xfrm>
            <a:off x="2004864" y="2996952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691680" y="2996952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339752" y="3007614"/>
            <a:ext cx="0" cy="2330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8" idx="0"/>
          </p:cNvCxnSpPr>
          <p:nvPr/>
        </p:nvCxnSpPr>
        <p:spPr>
          <a:xfrm>
            <a:off x="7412646" y="1556792"/>
            <a:ext cx="0" cy="5364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0"/>
          </p:cNvCxnSpPr>
          <p:nvPr/>
        </p:nvCxnSpPr>
        <p:spPr>
          <a:xfrm flipV="1">
            <a:off x="5711187" y="1484784"/>
            <a:ext cx="0" cy="582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0"/>
          </p:cNvCxnSpPr>
          <p:nvPr/>
        </p:nvCxnSpPr>
        <p:spPr>
          <a:xfrm flipV="1">
            <a:off x="3805064" y="1484784"/>
            <a:ext cx="0" cy="5812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5" idx="0"/>
          </p:cNvCxnSpPr>
          <p:nvPr/>
        </p:nvCxnSpPr>
        <p:spPr>
          <a:xfrm flipV="1">
            <a:off x="2004864" y="1484784"/>
            <a:ext cx="0" cy="59776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7164288" y="1775393"/>
            <a:ext cx="0" cy="3071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6804248" y="1775393"/>
            <a:ext cx="360040" cy="8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6300192" y="1783668"/>
            <a:ext cx="504056" cy="1457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012160" y="3254311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364088" y="1775393"/>
            <a:ext cx="0" cy="290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4860032" y="1775393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427984" y="1783668"/>
            <a:ext cx="432048" cy="1457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067944" y="3248980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491880" y="1783668"/>
            <a:ext cx="0" cy="2988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2987824" y="1783668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2627784" y="1783668"/>
            <a:ext cx="360040" cy="1429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339752" y="32129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691680" y="1825003"/>
            <a:ext cx="0" cy="241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1259632" y="1825003"/>
            <a:ext cx="43204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1259632" y="3395683"/>
            <a:ext cx="6610214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a3    b3                       a2    b2                         a1  b1                   a0      b0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1130991" y="1103024"/>
            <a:ext cx="6696744" cy="442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         S3                              S2                                S1                            S0                                                                                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3028095" y="13721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p3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4830473" y="136125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6660232" y="13721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60935" y="1825003"/>
            <a:ext cx="1476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Переполнение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80230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D14754DD06414AA38ECB73B948AC61" ma:contentTypeVersion="0" ma:contentTypeDescription="Создание документа." ma:contentTypeScope="" ma:versionID="27467693fe9c797358791e2cf245c3f1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011E485-250E-4965-8725-B617950D8B1C}"/>
</file>

<file path=customXml/itemProps2.xml><?xml version="1.0" encoding="utf-8"?>
<ds:datastoreItem xmlns:ds="http://schemas.openxmlformats.org/officeDocument/2006/customXml" ds:itemID="{441F2B70-A1EE-420B-8EC6-FB3726A4E57D}"/>
</file>

<file path=customXml/itemProps3.xml><?xml version="1.0" encoding="utf-8"?>
<ds:datastoreItem xmlns:ds="http://schemas.openxmlformats.org/officeDocument/2006/customXml" ds:itemID="{B9117817-F67A-4F74-B785-44C1BF8CCB30}"/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483</Words>
  <Application>Microsoft Office PowerPoint</Application>
  <PresentationFormat>Экран (4:3)</PresentationFormat>
  <Paragraphs>303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                             Лекция №3 1. Комбинационные и последовательностные схемы. 2. Триггеры, регистры, управляемые шины. 3. комбинационный сумматор. 4. Минимизация комбинационных схем. 5. Контролирующие тесты.     </vt:lpstr>
      <vt:lpstr>  Коньюнктор (Схема «И») </vt:lpstr>
      <vt:lpstr>   Дизъюнктор  (схеме «ИЛИ», логическое сложение)</vt:lpstr>
      <vt:lpstr>                                     Инвертор</vt:lpstr>
      <vt:lpstr>                      Таблица значений одноразрядного сумматора</vt:lpstr>
      <vt:lpstr>Презентация PowerPoint</vt:lpstr>
      <vt:lpstr>Комбинационная схема для переносов в старший                              разряд в сумматоре</vt:lpstr>
      <vt:lpstr>                 Схема многоразрядного сумматора с                             последовательным переносом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Лекция №3 1. Комбинационные и последовательностные схемы. 2. Триггеры, регистры, управляемые шины. 3. комбинационный сумматор. 4. Минимизация комбинационных схем. 5. Контролирующие тесты.     </dc:title>
  <dc:creator>Сайкин Александр</dc:creator>
  <cp:lastModifiedBy>Сайкин Александр</cp:lastModifiedBy>
  <cp:revision>29</cp:revision>
  <dcterms:created xsi:type="dcterms:W3CDTF">2014-11-08T17:22:53Z</dcterms:created>
  <dcterms:modified xsi:type="dcterms:W3CDTF">2014-11-09T16:36:38Z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0x010100A9D14754DD06414AA38ECB73B948AC61</vt:lpwstr>
  </property>
</Properties>
</file>