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2" r:id="rId3"/>
    <p:sldId id="268" r:id="rId4"/>
    <p:sldId id="294" r:id="rId5"/>
    <p:sldId id="269" r:id="rId6"/>
    <p:sldId id="270" r:id="rId7"/>
    <p:sldId id="295" r:id="rId8"/>
    <p:sldId id="258" r:id="rId9"/>
    <p:sldId id="296" r:id="rId10"/>
    <p:sldId id="263" r:id="rId11"/>
    <p:sldId id="264" r:id="rId12"/>
    <p:sldId id="265" r:id="rId13"/>
    <p:sldId id="266" r:id="rId14"/>
    <p:sldId id="267" r:id="rId15"/>
    <p:sldId id="259" r:id="rId16"/>
    <p:sldId id="273" r:id="rId17"/>
    <p:sldId id="275" r:id="rId18"/>
    <p:sldId id="274" r:id="rId19"/>
    <p:sldId id="276" r:id="rId20"/>
    <p:sldId id="277" r:id="rId21"/>
    <p:sldId id="298" r:id="rId22"/>
    <p:sldId id="29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91" r:id="rId35"/>
    <p:sldId id="288" r:id="rId36"/>
    <p:sldId id="25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4" autoAdjust="0"/>
    <p:restoredTop sz="76709" autoAdjust="0"/>
  </p:normalViewPr>
  <p:slideViewPr>
    <p:cSldViewPr snapToObjects="1">
      <p:cViewPr varScale="1">
        <p:scale>
          <a:sx n="30" d="100"/>
          <a:sy n="30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D5D2-956A-4116-BEFB-AB79FB3F21D7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DCF73-69FE-4635-A3A9-583DF4115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CD7F5-F129-41D6-8155-31CA562F149E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84778-F50B-4B7C-85B4-55C3CE81D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разработки ПО и военного дела много общего. Рассмотрим дискуссию военных о методах управления, которая</a:t>
            </a:r>
            <a:r>
              <a:rPr lang="ru-RU" baseline="0" dirty="0" smtClean="0"/>
              <a:t> велась</a:t>
            </a:r>
            <a:r>
              <a:rPr lang="ru-RU" dirty="0" smtClean="0"/>
              <a:t> 100 лет назад.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 взгляд на план – это…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Составляя планы, вы неоднократно заметите в них этот паттерн. Вы воспроизведете его, даже не будучи с ним знакомы. Это</a:t>
            </a:r>
            <a:r>
              <a:rPr lang="ru-RU" baseline="0" dirty="0" smtClean="0"/>
              <a:t> – закон природы, а не навязанный процесс.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Важный комментарий к семантике плана, и его соотношения с активностями. В целом – так же, как и </a:t>
            </a:r>
            <a:r>
              <a:rPr lang="en-US" dirty="0" smtClean="0"/>
              <a:t>RUP.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«Декларативное</a:t>
            </a:r>
            <a:r>
              <a:rPr lang="ru-RU" baseline="0" dirty="0" smtClean="0"/>
              <a:t> планирование» вынуждает вас изменить взгляд на план, ибо мыслить в терминах </a:t>
            </a:r>
            <a:r>
              <a:rPr lang="ru-RU" baseline="0" dirty="0" err="1" smtClean="0"/>
              <a:t>бефинстактик</a:t>
            </a:r>
            <a:r>
              <a:rPr lang="ru-RU" baseline="0" dirty="0" smtClean="0"/>
              <a:t> становится попросту невозможно.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Военные делают противопоставление по другой оси,</a:t>
            </a:r>
            <a:r>
              <a:rPr lang="ru-RU" baseline="0" dirty="0" smtClean="0"/>
              <a:t> акцентируя внимание на сущности субординации и командных принципах. </a:t>
            </a:r>
            <a:r>
              <a:rPr lang="ru-RU" baseline="0" dirty="0" err="1" smtClean="0"/>
              <a:t>Бефинстактик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– это не только последовательность действий, он должен выражать</a:t>
            </a:r>
            <a:r>
              <a:rPr lang="ru-RU" baseline="0" dirty="0" smtClean="0"/>
              <a:t> независимые работы, и обеспечивать их координацию</a:t>
            </a:r>
            <a:r>
              <a:rPr lang="ru-RU" dirty="0" smtClean="0"/>
              <a:t>. В случае софта – хорошим признаком связность программных подсистем. Но мы не мыслим в терминах подсистем, мы вынуждены мыслить в терминах функций и тестов!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делать в этом случае?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Функций,</a:t>
            </a:r>
            <a:r>
              <a:rPr lang="ru-RU" baseline="0" dirty="0" smtClean="0"/>
              <a:t> вообще говоря много. Должна быть стратегия расстановки приоритета.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Отсюда следует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Анекдот про купца.</a:t>
            </a:r>
            <a:r>
              <a:rPr lang="ru-RU" baseline="0" dirty="0" smtClean="0"/>
              <a:t> Пример внутреннего руководства, и </a:t>
            </a:r>
            <a:r>
              <a:rPr lang="ru-RU" baseline="0" dirty="0" err="1" smtClean="0"/>
              <a:t>бефинстактик</a:t>
            </a:r>
            <a:r>
              <a:rPr lang="ru-RU" baseline="0" dirty="0" smtClean="0"/>
              <a:t>. Купец не озаботился тем, чтобы ясно и недвусмысленно донести свое намерение. «внутреннее руководство» – это не свойство, присущее человеку, это его реакция на ваш стиль руководства, это элемент корпоративной культуры.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Бефинстактик</a:t>
            </a:r>
            <a:r>
              <a:rPr lang="ru-RU" dirty="0" smtClean="0"/>
              <a:t> – трактуется как </a:t>
            </a:r>
            <a:r>
              <a:rPr lang="ru-RU" dirty="0" err="1" smtClean="0"/>
              <a:t>микроменеджмент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Почти все современные армии мира адаптировали </a:t>
            </a:r>
            <a:r>
              <a:rPr lang="ru-RU" dirty="0" err="1" smtClean="0"/>
              <a:t>ауфтрагстактик</a:t>
            </a:r>
            <a:r>
              <a:rPr lang="ru-RU" dirty="0" smtClean="0"/>
              <a:t>. Это – закрытая дискуссия, которая</a:t>
            </a:r>
            <a:r>
              <a:rPr lang="ru-RU" baseline="0" dirty="0" smtClean="0"/>
              <a:t> давно завершена. Данные командные принципы носят универсальный характер, и не только могут, но и должны быть перенесены на контекст корпоративного управления.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Имея это в виду, вернемся теперь к нашей дискуссии</a:t>
            </a:r>
            <a:r>
              <a:rPr lang="ru-RU" baseline="0" dirty="0" smtClean="0"/>
              <a:t> о подходах к управлении разработкой, и к проблеме планирования и координации.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Сетевой график – </a:t>
            </a:r>
            <a:r>
              <a:rPr lang="ru-RU" dirty="0" err="1" smtClean="0"/>
              <a:t>бефинстактик</a:t>
            </a:r>
            <a:r>
              <a:rPr lang="ru-RU" dirty="0" smtClean="0"/>
              <a:t>. Со всеми вытекающими. Не то, чтобы сделать и запланировать им было ничего невозможно. Пользуясь терминами фон </a:t>
            </a:r>
            <a:r>
              <a:rPr lang="ru-RU" dirty="0" err="1" smtClean="0"/>
              <a:t>Клаузевица</a:t>
            </a:r>
            <a:r>
              <a:rPr lang="ru-RU" dirty="0" smtClean="0"/>
              <a:t>, </a:t>
            </a:r>
            <a:r>
              <a:rPr lang="ru-RU" dirty="0" err="1" smtClean="0"/>
              <a:t>бефинстактик</a:t>
            </a:r>
            <a:r>
              <a:rPr lang="ru-RU" dirty="0" smtClean="0"/>
              <a:t> увеличивает «трение» в механизме планирования и выполнения, снижая его</a:t>
            </a:r>
            <a:r>
              <a:rPr lang="ru-RU" baseline="0" dirty="0" smtClean="0"/>
              <a:t> КПД.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решения данных проблем, необходимо изменить взгляд на план, его понимание, и на подход к его составлению.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4778-F50B-4B7C-85B4-55C3CE81D8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</a:lstStyle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</a:lstStyle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 bright="10000" contras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 bright="10000" contras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 bright="10000" contrast="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bg>
      <p:bgPr>
        <a:blipFill rotWithShape="1">
          <a:blip r:embed="rId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lum bright="10000" contrast="30000"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FB34891-BCA6-45C4-8EA9-568A333FD5A1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4610AE9-FF36-469E-820F-AB0665C5E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Georgia"/>
          <a:ea typeface="+mn-ea"/>
          <a:cs typeface="Georgia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Georgia"/>
          <a:ea typeface="+mn-ea"/>
          <a:cs typeface="Georgia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Georgia"/>
          <a:ea typeface="+mn-ea"/>
          <a:cs typeface="Georgia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Georgia"/>
          <a:ea typeface="+mn-ea"/>
          <a:cs typeface="Georgia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Декларативное планирование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Tm="916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/>
              <a:t>Определение </a:t>
            </a:r>
            <a:r>
              <a:rPr lang="en-US" sz="4200" dirty="0" err="1" smtClean="0"/>
              <a:t>Auftragstaktik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9149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Auftragstaktik – основной принцип управления в армии. Он основан на взаимном доверии</a:t>
            </a:r>
            <a:r>
              <a:rPr lang="en-US" dirty="0" smtClean="0"/>
              <a:t>,</a:t>
            </a:r>
            <a:r>
              <a:rPr lang="ru-RU" dirty="0" smtClean="0"/>
              <a:t> и требует твердого обязательства каждого солдата выполнить свои обязанности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Руководитель доводит до подчиненных свои намерения, устанавливает ясные и достижимые цели, и предоставляет необходимые силы и ресурсы.</a:t>
            </a:r>
          </a:p>
          <a:p>
            <a:r>
              <a:rPr lang="ru-RU" dirty="0" smtClean="0"/>
              <a:t>Он укажет детали относительно выполнения только в случае, если разные меры, которые служат той же самой цели, должны быть согласованы, или если этого требуют политические или военные ограничения. Он дает своим подчиненным свободу в выполнении их миссии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 advTm="4342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Комментарии к определению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876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ачальник обязан определить </a:t>
            </a:r>
            <a:r>
              <a:rPr lang="ru-RU" dirty="0" smtClean="0"/>
              <a:t>цель и набор возможностей и ограничений, в рамках которых подчиненный должен выполнить миссию.</a:t>
            </a:r>
          </a:p>
          <a:p>
            <a:r>
              <a:rPr lang="ru-RU" dirty="0" smtClean="0"/>
              <a:t>Руководитель предоставляет необходимые ресурсы, и достижение цели становится ответственностью исполнителя. Его навыки, творческий потенциал, и обязательства будут ключевыми элементами успеха. </a:t>
            </a:r>
          </a:p>
          <a:p>
            <a:r>
              <a:rPr lang="ru-RU" dirty="0" smtClean="0"/>
              <a:t>Auftragstaktik не просто техника выдачи приказов, это стиль руководства, который неразрывно связан с определенным типом </a:t>
            </a:r>
            <a:r>
              <a:rPr lang="ru-RU" dirty="0" smtClean="0"/>
              <a:t>подчиненного и корпоративной культурой. </a:t>
            </a:r>
            <a:endParaRPr lang="ru-RU" dirty="0" smtClean="0"/>
          </a:p>
        </p:txBody>
      </p:sp>
    </p:spTree>
  </p:cSld>
  <p:clrMapOvr>
    <a:masterClrMapping/>
  </p:clrMapOvr>
  <p:transition advTm="5680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3238"/>
            <a:ext cx="8358246" cy="868362"/>
          </a:xfrm>
        </p:spPr>
        <p:txBody>
          <a:bodyPr/>
          <a:lstStyle/>
          <a:p>
            <a:r>
              <a:rPr lang="en-US" sz="4500" dirty="0" smtClean="0"/>
              <a:t>I</a:t>
            </a:r>
            <a:r>
              <a:rPr lang="ru-RU" sz="4500" dirty="0" smtClean="0"/>
              <a:t>nnere Führung</a:t>
            </a:r>
            <a:br>
              <a:rPr lang="ru-RU" sz="4500" dirty="0" smtClean="0"/>
            </a:br>
            <a:r>
              <a:rPr lang="ru-RU" sz="4500" dirty="0" smtClean="0"/>
              <a:t>«внутреннее руководство»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65662"/>
          </a:xfrm>
        </p:spPr>
        <p:txBody>
          <a:bodyPr>
            <a:normAutofit/>
          </a:bodyPr>
          <a:lstStyle/>
          <a:p>
            <a:r>
              <a:rPr lang="ru-RU" dirty="0" smtClean="0"/>
              <a:t>Подчиненный - свободная </a:t>
            </a:r>
            <a:r>
              <a:rPr lang="ru-RU" dirty="0" smtClean="0"/>
              <a:t>личность.</a:t>
            </a:r>
            <a:endParaRPr lang="en-US" dirty="0" smtClean="0"/>
          </a:p>
          <a:p>
            <a:r>
              <a:rPr lang="ru-RU" dirty="0" smtClean="0"/>
              <a:t>Его индивидуальность и чувство собственного достоинства уважаются так же, как и его права и </a:t>
            </a:r>
            <a:r>
              <a:rPr lang="ru-RU" dirty="0" smtClean="0"/>
              <a:t>свободы.</a:t>
            </a:r>
          </a:p>
          <a:p>
            <a:r>
              <a:rPr lang="ru-RU" dirty="0" smtClean="0"/>
              <a:t>Руководство у него исходит изнутри, а не снаружи. За ним не надо следить, его достаточно направлять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 smtClean="0"/>
              <a:t>свободный </a:t>
            </a:r>
            <a:r>
              <a:rPr lang="ru-RU" dirty="0" smtClean="0"/>
              <a:t>человек будет </a:t>
            </a:r>
            <a:r>
              <a:rPr lang="ru-RU" dirty="0" smtClean="0"/>
              <a:t>действовать по собственной воле, </a:t>
            </a:r>
            <a:r>
              <a:rPr lang="ru-RU" dirty="0" smtClean="0"/>
              <a:t>проявляя инициативу и двигаемый </a:t>
            </a:r>
            <a:r>
              <a:rPr lang="ru-RU" dirty="0" smtClean="0"/>
              <a:t>чувством </a:t>
            </a:r>
            <a:r>
              <a:rPr lang="ru-RU" dirty="0" smtClean="0"/>
              <a:t>ответственности.</a:t>
            </a:r>
            <a:endParaRPr lang="en-US" dirty="0" smtClean="0"/>
          </a:p>
        </p:txBody>
      </p:sp>
    </p:spTree>
  </p:cSld>
  <p:clrMapOvr>
    <a:masterClrMapping/>
  </p:clrMapOvr>
  <p:transition advTm="6476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Микроменеджмент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05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едопустимо </a:t>
            </a:r>
            <a:r>
              <a:rPr lang="ru-RU" dirty="0" smtClean="0"/>
              <a:t>игнорировать промежуточные уровни управления, </a:t>
            </a:r>
            <a:r>
              <a:rPr lang="ru-RU" dirty="0" smtClean="0"/>
              <a:t>непосредственно вмешиваясь </a:t>
            </a:r>
            <a:r>
              <a:rPr lang="ru-RU" dirty="0" smtClean="0"/>
              <a:t>в работу исполнителей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Руководитель</a:t>
            </a:r>
            <a:r>
              <a:rPr lang="ru-RU" dirty="0" smtClean="0"/>
              <a:t>, кто пытается указать все детали, </a:t>
            </a:r>
            <a:r>
              <a:rPr lang="ru-RU" b="1" dirty="0" smtClean="0"/>
              <a:t>обречен в них запутаться</a:t>
            </a:r>
            <a:r>
              <a:rPr lang="ru-RU" dirty="0" smtClean="0"/>
              <a:t>. Он потеряет контроль  над ситуацией и потерпит неудачу.</a:t>
            </a:r>
          </a:p>
          <a:p>
            <a:r>
              <a:rPr lang="ru-RU" dirty="0" smtClean="0"/>
              <a:t>Он </a:t>
            </a:r>
            <a:r>
              <a:rPr lang="ru-RU" b="1" dirty="0" smtClean="0"/>
              <a:t>подрывает основы их действий</a:t>
            </a:r>
            <a:r>
              <a:rPr lang="ru-RU" dirty="0" smtClean="0"/>
              <a:t>, и повышает риск тактических ошибок, не владея полной информацией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И главное, </a:t>
            </a:r>
            <a:r>
              <a:rPr lang="ru-RU" dirty="0" smtClean="0"/>
              <a:t>он </a:t>
            </a:r>
            <a:r>
              <a:rPr lang="ru-RU" b="1" dirty="0" smtClean="0"/>
              <a:t>теряет их поддержку, и остается с проблемами один на один.</a:t>
            </a:r>
          </a:p>
          <a:p>
            <a:endParaRPr lang="en-US" dirty="0" smtClean="0"/>
          </a:p>
        </p:txBody>
      </p:sp>
    </p:spTree>
  </p:cSld>
  <p:clrMapOvr>
    <a:masterClrMapping/>
  </p:clrMapOvr>
  <p:transition advTm="10390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Микроменеджмент и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8434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развитием информационных систем </a:t>
            </a:r>
            <a:r>
              <a:rPr lang="ru-RU" dirty="0" smtClean="0"/>
              <a:t>скорость передачи информации </a:t>
            </a:r>
            <a:r>
              <a:rPr lang="ru-RU" dirty="0" smtClean="0"/>
              <a:t>перестала быть проблемой.</a:t>
            </a:r>
          </a:p>
          <a:p>
            <a:r>
              <a:rPr lang="ru-RU" dirty="0" smtClean="0"/>
              <a:t>Это создает ложное впечатление, что у руководителей больше информации для принятия решений, и стимулирует микроменеджмент.</a:t>
            </a:r>
          </a:p>
          <a:p>
            <a:r>
              <a:rPr lang="ru-RU" dirty="0" smtClean="0"/>
              <a:t>Однако обработка информации – как была, так и остается проблемой. Возможности человека по ее обработке не изменились.</a:t>
            </a:r>
          </a:p>
          <a:p>
            <a:r>
              <a:rPr lang="en-US" b="1" dirty="0" err="1" smtClean="0"/>
              <a:t>Auftragstaktik</a:t>
            </a:r>
            <a:r>
              <a:rPr lang="en-US" b="1" dirty="0" smtClean="0"/>
              <a:t> </a:t>
            </a:r>
            <a:r>
              <a:rPr lang="ru-RU" b="1" dirty="0" smtClean="0"/>
              <a:t>- это ключ к успешной обработке информации и принятию решений, и, как следствие, к эффективному управлению.</a:t>
            </a:r>
          </a:p>
        </p:txBody>
      </p:sp>
    </p:spTree>
  </p:cSld>
  <p:clrMapOvr>
    <a:masterClrMapping/>
  </p:clrMapOvr>
  <p:transition advTm="6259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Декларативное планирование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Модель представления плана, дружественная к </a:t>
            </a:r>
            <a:r>
              <a:rPr lang="en-US" dirty="0" err="1" smtClean="0"/>
              <a:t>Auftrastaktik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Tm="457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3613" cy="868362"/>
          </a:xfrm>
        </p:spPr>
        <p:txBody>
          <a:bodyPr/>
          <a:lstStyle/>
          <a:p>
            <a:r>
              <a:rPr lang="ru-RU" dirty="0" smtClean="0"/>
              <a:t>Сетевой </a:t>
            </a:r>
            <a:r>
              <a:rPr lang="ru-RU" dirty="0" smtClean="0"/>
              <a:t>график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err="1" smtClean="0"/>
              <a:t>befehlstaktik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371600"/>
            <a:ext cx="7466581" cy="29718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4495800"/>
            <a:ext cx="7313613" cy="1524000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/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План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как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последовательность действий, которые надо выполнить</a:t>
            </a:r>
          </a:p>
          <a:p>
            <a:pPr marL="463550" marR="0" lvl="0" indent="-4635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Pct val="90000"/>
              <a:buFontTx/>
              <a:buBlip>
                <a:blip r:embed="rId4"/>
              </a:buBlip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Группировка простых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действий в более сложные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</p:spTree>
  </p:cSld>
  <p:clrMapOvr>
    <a:masterClrMapping/>
  </p:clrMapOvr>
  <p:transition advTm="5794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Активности -</a:t>
            </a:r>
            <a:r>
              <a:rPr lang="en-US" dirty="0" smtClean="0"/>
              <a:t>&gt; </a:t>
            </a:r>
            <a:r>
              <a:rPr lang="ru-RU" dirty="0" smtClean="0"/>
              <a:t>Цели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50" y="1357298"/>
            <a:ext cx="5321300" cy="18923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3249598"/>
            <a:ext cx="7313613" cy="3322674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en-US" sz="1800" b="1" dirty="0" err="1" smtClean="0"/>
              <a:t>Beheflstaktik</a:t>
            </a:r>
            <a:endParaRPr lang="en-US" sz="1800" b="1" dirty="0" smtClean="0"/>
          </a:p>
          <a:p>
            <a:r>
              <a:rPr lang="ru-RU" sz="1800" dirty="0" smtClean="0"/>
              <a:t>Активность, протяженная</a:t>
            </a:r>
            <a:br>
              <a:rPr lang="ru-RU" sz="1800" dirty="0" smtClean="0"/>
            </a:br>
            <a:r>
              <a:rPr lang="ru-RU" sz="1800" dirty="0" smtClean="0"/>
              <a:t>во </a:t>
            </a:r>
            <a:r>
              <a:rPr lang="ru-RU" sz="1800" dirty="0" smtClean="0"/>
              <a:t>времени;</a:t>
            </a:r>
            <a:br>
              <a:rPr lang="ru-RU" sz="1800" dirty="0" smtClean="0"/>
            </a:br>
            <a:endParaRPr lang="ru-RU" sz="1800" dirty="0" smtClean="0"/>
          </a:p>
          <a:p>
            <a:r>
              <a:rPr lang="ru-RU" sz="1800" dirty="0" smtClean="0"/>
              <a:t>Приказ в терминах действий - что </a:t>
            </a:r>
            <a:r>
              <a:rPr lang="ru-RU" sz="1800" dirty="0" smtClean="0"/>
              <a:t>делаем, чем занимаемся.</a:t>
            </a:r>
          </a:p>
          <a:p>
            <a:r>
              <a:rPr lang="ru-RU" sz="1800" dirty="0" smtClean="0"/>
              <a:t>4 типа зависимостей (ОН, ОО, НН, </a:t>
            </a:r>
            <a:r>
              <a:rPr lang="ru-RU" sz="1800" dirty="0" smtClean="0"/>
              <a:t>НО)</a:t>
            </a:r>
            <a:endParaRPr lang="ru-RU" sz="1800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en-US" sz="1800" b="1" dirty="0" err="1" smtClean="0"/>
              <a:t>Auftragstaktik</a:t>
            </a:r>
            <a:endParaRPr lang="en-US" sz="1800" b="1" dirty="0" smtClean="0"/>
          </a:p>
          <a:p>
            <a:r>
              <a:rPr lang="ru-RU" sz="1800" dirty="0" smtClean="0"/>
              <a:t>Событие</a:t>
            </a:r>
            <a:r>
              <a:rPr lang="ru-RU" sz="1800" dirty="0" smtClean="0"/>
              <a:t>, которое случается </a:t>
            </a:r>
            <a:r>
              <a:rPr lang="ru-RU" sz="1800" b="1" dirty="0" smtClean="0"/>
              <a:t>одномоментно</a:t>
            </a:r>
            <a:r>
              <a:rPr lang="ru-RU" sz="1800" dirty="0" smtClean="0"/>
              <a:t>;</a:t>
            </a:r>
          </a:p>
          <a:p>
            <a:r>
              <a:rPr lang="ru-RU" sz="1800" b="1" dirty="0" smtClean="0"/>
              <a:t>Проверяемый критерий </a:t>
            </a:r>
            <a:r>
              <a:rPr lang="ru-RU" sz="1800" dirty="0" smtClean="0"/>
              <a:t>наступления </a:t>
            </a:r>
            <a:r>
              <a:rPr lang="ru-RU" sz="1800" dirty="0" smtClean="0"/>
              <a:t>события, решения проблемы, «выполнения миссии».</a:t>
            </a:r>
            <a:endParaRPr lang="ru-RU" sz="1800" dirty="0" smtClean="0"/>
          </a:p>
          <a:p>
            <a:r>
              <a:rPr lang="ru-RU" sz="1800" b="1" dirty="0" smtClean="0"/>
              <a:t>Единственный </a:t>
            </a:r>
            <a:r>
              <a:rPr lang="ru-RU" sz="1800" dirty="0" smtClean="0"/>
              <a:t>тип зависимости.</a:t>
            </a:r>
            <a:endParaRPr lang="en-US" sz="1800" dirty="0"/>
          </a:p>
        </p:txBody>
      </p:sp>
    </p:spTree>
  </p:cSld>
  <p:clrMapOvr>
    <a:masterClrMapping/>
  </p:clrMapOvr>
  <p:transition advTm="62747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313613" cy="868362"/>
          </a:xfrm>
        </p:spPr>
        <p:txBody>
          <a:bodyPr/>
          <a:lstStyle/>
          <a:p>
            <a:r>
              <a:rPr lang="ru-RU" dirty="0" smtClean="0"/>
              <a:t>«Карта целей</a:t>
            </a:r>
            <a:r>
              <a:rPr lang="ru-RU" dirty="0" smtClean="0"/>
              <a:t>» - </a:t>
            </a:r>
            <a:r>
              <a:rPr lang="en-US" dirty="0" err="1" smtClean="0"/>
              <a:t>Auftragstaktik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313613" cy="1524000"/>
          </a:xfrm>
        </p:spPr>
        <p:txBody>
          <a:bodyPr numCol="2">
            <a:normAutofit lnSpcReduction="10000"/>
          </a:bodyPr>
          <a:lstStyle/>
          <a:p>
            <a:r>
              <a:rPr lang="en-US" dirty="0" err="1" smtClean="0"/>
              <a:t>План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группа</a:t>
            </a:r>
            <a:r>
              <a:rPr lang="en-US" dirty="0" smtClean="0"/>
              <a:t> </a:t>
            </a:r>
            <a:r>
              <a:rPr lang="en-US" dirty="0" err="1" smtClean="0"/>
              <a:t>зависимых</a:t>
            </a:r>
            <a:r>
              <a:rPr lang="en-US" dirty="0" smtClean="0"/>
              <a:t> </a:t>
            </a:r>
            <a:r>
              <a:rPr lang="en-US" dirty="0" err="1" smtClean="0"/>
              <a:t>целей</a:t>
            </a:r>
            <a:r>
              <a:rPr lang="ru-RU" dirty="0" smtClean="0"/>
              <a:t>, </a:t>
            </a:r>
            <a:r>
              <a:rPr lang="en-US" dirty="0" err="1" smtClean="0"/>
              <a:t>которых</a:t>
            </a:r>
            <a:r>
              <a:rPr lang="en-US" dirty="0" smtClean="0"/>
              <a:t> </a:t>
            </a:r>
            <a:r>
              <a:rPr lang="en-US" dirty="0" err="1" smtClean="0"/>
              <a:t>надо</a:t>
            </a:r>
            <a:r>
              <a:rPr lang="en-US" dirty="0" smtClean="0"/>
              <a:t> </a:t>
            </a:r>
            <a:r>
              <a:rPr lang="en-US" dirty="0" err="1" smtClean="0"/>
              <a:t>достичь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trike="sngStrike" dirty="0" smtClean="0"/>
              <a:t>Группировка </a:t>
            </a:r>
            <a:r>
              <a:rPr lang="ru-RU" dirty="0" smtClean="0"/>
              <a:t> Отделение главных целей от промежуточных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600200"/>
            <a:ext cx="7313613" cy="2946172"/>
          </a:xfrm>
          <a:prstGeom prst="rect">
            <a:avLst/>
          </a:prstGeom>
        </p:spPr>
      </p:pic>
    </p:spTree>
  </p:cSld>
  <p:clrMapOvr>
    <a:masterClrMapping/>
  </p:clrMapOvr>
  <p:transition advTm="4715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868362"/>
          </a:xfrm>
        </p:spPr>
        <p:txBody>
          <a:bodyPr/>
          <a:lstStyle/>
          <a:p>
            <a:r>
              <a:rPr lang="ru-RU" dirty="0" smtClean="0"/>
              <a:t>Переход к общему плану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953094"/>
            <a:ext cx="7313613" cy="1295400"/>
          </a:xfrm>
        </p:spPr>
        <p:txBody>
          <a:bodyPr/>
          <a:lstStyle/>
          <a:p>
            <a:r>
              <a:rPr lang="ru-RU" dirty="0" smtClean="0"/>
              <a:t>Частные цели могут быть выкинуты из общего плана при сохранении семантики.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371599"/>
            <a:ext cx="7313613" cy="3581495"/>
          </a:xfrm>
          <a:prstGeom prst="rect">
            <a:avLst/>
          </a:prstGeom>
        </p:spPr>
      </p:pic>
    </p:spTree>
  </p:cSld>
  <p:clrMapOvr>
    <a:masterClrMapping/>
  </p:clrMapOvr>
  <p:transition advTm="4055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7772400" cy="1362075"/>
          </a:xfrm>
        </p:spPr>
        <p:txBody>
          <a:bodyPr/>
          <a:lstStyle/>
          <a:p>
            <a:r>
              <a:rPr lang="ru-RU" dirty="0" smtClean="0"/>
              <a:t>Современное состояние дискуссии о разработке ПО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0056"/>
            <a:ext cx="8001000" cy="987552"/>
          </a:xfrm>
        </p:spPr>
        <p:txBody>
          <a:bodyPr>
            <a:normAutofit/>
          </a:bodyPr>
          <a:lstStyle/>
          <a:p>
            <a:r>
              <a:rPr lang="ru-RU" dirty="0" smtClean="0"/>
              <a:t>Две позиции, и актуальные проблемы</a:t>
            </a:r>
            <a:endParaRPr lang="en-US" dirty="0"/>
          </a:p>
        </p:txBody>
      </p:sp>
    </p:spTree>
  </p:cSld>
  <p:clrMapOvr>
    <a:masterClrMapping/>
  </p:clrMapOvr>
  <p:transition advTm="3577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900" dirty="0" smtClean="0"/>
              <a:t>Составление плана «от цели»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139330"/>
            <a:ext cx="7313613" cy="218527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Обратное не всегда верно;</a:t>
            </a:r>
          </a:p>
          <a:p>
            <a:r>
              <a:rPr lang="ru-RU" dirty="0" smtClean="0"/>
              <a:t>Поиск верных обратных утверждений </a:t>
            </a:r>
            <a:r>
              <a:rPr lang="en-US" dirty="0" smtClean="0"/>
              <a:t>–</a:t>
            </a:r>
            <a:r>
              <a:rPr lang="ru-RU" dirty="0" smtClean="0"/>
              <a:t> это поиск промежуточных целей, ведущих к главной;</a:t>
            </a:r>
          </a:p>
          <a:p>
            <a:r>
              <a:rPr lang="ru-RU" dirty="0" smtClean="0"/>
              <a:t>Выбор подхода к крупной проблеме, подразбивая ее на мелкие </a:t>
            </a:r>
            <a:r>
              <a:rPr lang="en-US" dirty="0" smtClean="0"/>
              <a:t>–</a:t>
            </a:r>
            <a:r>
              <a:rPr lang="ru-RU" dirty="0" smtClean="0"/>
              <a:t> и есть процесс составления плана.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371599"/>
            <a:ext cx="7313613" cy="2767731"/>
          </a:xfrm>
          <a:prstGeom prst="rect">
            <a:avLst/>
          </a:prstGeom>
        </p:spPr>
      </p:pic>
    </p:spTree>
  </p:cSld>
  <p:clrMapOvr>
    <a:masterClrMapping/>
  </p:clrMapOvr>
  <p:transition advTm="10209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Фокус на критериях проверки - контроле качества, от </a:t>
            </a:r>
            <a:r>
              <a:rPr lang="en-US" dirty="0" smtClean="0"/>
              <a:t>“defined process”.</a:t>
            </a:r>
            <a:endParaRPr lang="ru-RU" dirty="0" smtClean="0"/>
          </a:p>
          <a:p>
            <a:r>
              <a:rPr lang="ru-RU" dirty="0" smtClean="0"/>
              <a:t>Фокус на решение проблем</a:t>
            </a:r>
            <a:r>
              <a:rPr lang="en-US" dirty="0" smtClean="0"/>
              <a:t> </a:t>
            </a:r>
            <a:r>
              <a:rPr lang="ru-RU" dirty="0" smtClean="0"/>
              <a:t>– от </a:t>
            </a:r>
            <a:r>
              <a:rPr lang="en-US" dirty="0" smtClean="0"/>
              <a:t>“empiric process” </a:t>
            </a:r>
            <a:r>
              <a:rPr lang="ru-RU" dirty="0" smtClean="0"/>
              <a:t>и </a:t>
            </a:r>
            <a:r>
              <a:rPr lang="en-US" dirty="0" err="1" smtClean="0"/>
              <a:t>auftragstaktik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План не ограничивает свободу действий подчиненных</a:t>
            </a:r>
            <a:r>
              <a:rPr lang="en-US" dirty="0" smtClean="0"/>
              <a:t>. </a:t>
            </a:r>
            <a:r>
              <a:rPr lang="en-US" dirty="0" err="1" smtClean="0"/>
              <a:t>Auftragstaktik</a:t>
            </a:r>
            <a:r>
              <a:rPr lang="en-US" dirty="0" smtClean="0"/>
              <a:t>!</a:t>
            </a:r>
            <a:endParaRPr lang="en-US" dirty="0" smtClean="0">
              <a:sym typeface="Wingdings" pitchFamily="2" charset="2"/>
            </a:endParaRPr>
          </a:p>
          <a:p>
            <a:r>
              <a:rPr lang="ru-RU" dirty="0" smtClean="0">
                <a:sym typeface="Wingdings" pitchFamily="2" charset="2"/>
              </a:rPr>
              <a:t>План допускает логические проверки.</a:t>
            </a:r>
          </a:p>
          <a:p>
            <a:r>
              <a:rPr lang="ru-RU" dirty="0" smtClean="0">
                <a:sym typeface="Wingdings" pitchFamily="2" charset="2"/>
              </a:rPr>
              <a:t>Теперь при планировании надо думать. 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паттерны </a:t>
            </a:r>
            <a:br>
              <a:rPr lang="ru-RU" dirty="0" smtClean="0"/>
            </a:br>
            <a:r>
              <a:rPr lang="ru-RU" dirty="0" smtClean="0"/>
              <a:t>планирования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Да, в планах тоже встречаются паттерны.</a:t>
            </a:r>
            <a:endParaRPr lang="en-US" dirty="0" smtClean="0"/>
          </a:p>
          <a:p>
            <a:r>
              <a:rPr lang="ru-RU" dirty="0" smtClean="0"/>
              <a:t>Это процессы.</a:t>
            </a:r>
            <a:endParaRPr lang="en-US" dirty="0"/>
          </a:p>
        </p:txBody>
      </p:sp>
    </p:spTree>
  </p:cSld>
  <p:clrMapOvr>
    <a:masterClrMapping/>
  </p:clrMapOvr>
  <p:transition advTm="4572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разработки </a:t>
            </a:r>
            <a:r>
              <a:rPr lang="en-US" dirty="0" smtClean="0"/>
              <a:t>RUP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1447800" y="1371599"/>
            <a:ext cx="6400800" cy="5381839"/>
          </a:xfrm>
          <a:prstGeom prst="rect">
            <a:avLst/>
          </a:prstGeom>
        </p:spPr>
      </p:pic>
    </p:spTree>
  </p:cSld>
  <p:clrMapOvr>
    <a:masterClrMapping/>
  </p:clrMapOvr>
  <p:transition advTm="7988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/>
              <a:t>Процесс решения проблем</a:t>
            </a:r>
            <a:endParaRPr lang="en-US" sz="4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399" y="1371599"/>
            <a:ext cx="7313613" cy="5114857"/>
          </a:xfrm>
          <a:prstGeom prst="rect">
            <a:avLst/>
          </a:prstGeom>
        </p:spPr>
      </p:pic>
    </p:spTree>
  </p:cSld>
  <p:clrMapOvr>
    <a:masterClrMapping/>
  </p:clrMapOvr>
  <p:transition advTm="5274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Итеративные активности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19600"/>
            <a:ext cx="7313613" cy="1371600"/>
          </a:xfrm>
        </p:spPr>
        <p:txBody>
          <a:bodyPr/>
          <a:lstStyle/>
          <a:p>
            <a:r>
              <a:rPr lang="ru-RU" dirty="0" smtClean="0"/>
              <a:t>Итеративные активности полезно «брать в скобки» парой событий «начало-окончание», с четкими критериями достижения.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400" y="1371599"/>
            <a:ext cx="5410200" cy="2916945"/>
          </a:xfrm>
          <a:prstGeom prst="rect">
            <a:avLst/>
          </a:prstGeom>
        </p:spPr>
      </p:pic>
    </p:spTree>
  </p:cSld>
  <p:clrMapOvr>
    <a:masterClrMapping/>
  </p:clrMapOvr>
  <p:transition advTm="41629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399" y="1371600"/>
            <a:ext cx="7313613" cy="438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04800"/>
            <a:ext cx="7313613" cy="868362"/>
          </a:xfrm>
        </p:spPr>
        <p:txBody>
          <a:bodyPr/>
          <a:lstStyle/>
          <a:p>
            <a:r>
              <a:rPr lang="ru-RU" dirty="0" smtClean="0"/>
              <a:t>Прогресс итеративной активности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876800"/>
            <a:ext cx="533400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Можно вводить промежуточные цели для контроля прогресса, если есть четкие критерии их достижения.</a:t>
            </a:r>
            <a:endParaRPr lang="en-US" dirty="0"/>
          </a:p>
        </p:txBody>
      </p:sp>
    </p:spTree>
  </p:cSld>
  <p:clrMapOvr>
    <a:masterClrMapping/>
  </p:clrMapOvr>
  <p:transition advTm="94874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Параллельные процессы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191000"/>
            <a:ext cx="7313613" cy="2209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Один и тот же критерий достижения цели, примененный к разным объектам, может задавать группу независимых целей, достигающихся параллельно.</a:t>
            </a:r>
          </a:p>
          <a:p>
            <a:r>
              <a:rPr lang="ru-RU" dirty="0" smtClean="0"/>
              <a:t>Таким образом возможно описание общих процессов, являющихся шаблонами для планов.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1371600"/>
            <a:ext cx="4267200" cy="2819400"/>
          </a:xfrm>
          <a:prstGeom prst="rect">
            <a:avLst/>
          </a:prstGeom>
        </p:spPr>
      </p:pic>
    </p:spTree>
  </p:cSld>
  <p:clrMapOvr>
    <a:masterClrMapping/>
  </p:clrMapOvr>
  <p:transition advTm="71028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1333500"/>
            <a:ext cx="6667500" cy="476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3613" cy="868362"/>
          </a:xfrm>
        </p:spPr>
        <p:txBody>
          <a:bodyPr/>
          <a:lstStyle/>
          <a:p>
            <a:r>
              <a:rPr lang="ru-RU" sz="4400" dirty="0" smtClean="0"/>
              <a:t>Конвейерные процессы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600200"/>
            <a:ext cx="28956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Активности по достижению целей могут начинаться </a:t>
            </a:r>
            <a:r>
              <a:rPr lang="ru-RU" b="1" dirty="0" smtClean="0"/>
              <a:t>до </a:t>
            </a:r>
            <a:r>
              <a:rPr lang="ru-RU" dirty="0" smtClean="0"/>
              <a:t>завершения предыдущих целей</a:t>
            </a:r>
          </a:p>
        </p:txBody>
      </p:sp>
    </p:spTree>
  </p:cSld>
  <p:clrMapOvr>
    <a:masterClrMapping/>
  </p:clrMapOvr>
  <p:transition advTm="5556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разработки ПО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 как в конце концов составлять план?</a:t>
            </a:r>
            <a:endParaRPr lang="en-US" dirty="0"/>
          </a:p>
        </p:txBody>
      </p:sp>
    </p:spTree>
  </p:cSld>
  <p:clrMapOvr>
    <a:masterClrMapping/>
  </p:clrMapOvr>
  <p:transition advTm="1531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313613" cy="868362"/>
          </a:xfrm>
        </p:spPr>
        <p:txBody>
          <a:bodyPr/>
          <a:lstStyle/>
          <a:p>
            <a:r>
              <a:rPr lang="ru-RU" sz="4400" dirty="0" smtClean="0"/>
              <a:t>Две позиции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57298"/>
            <a:ext cx="4267200" cy="4953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“</a:t>
            </a:r>
            <a:r>
              <a:rPr lang="en-US" b="1" dirty="0" smtClean="0"/>
              <a:t>Defined</a:t>
            </a:r>
            <a:r>
              <a:rPr lang="en-US" b="1" dirty="0" smtClean="0"/>
              <a:t>”</a:t>
            </a:r>
            <a:r>
              <a:rPr lang="en-US" b="1" dirty="0" smtClean="0"/>
              <a:t> Process</a:t>
            </a:r>
            <a:r>
              <a:rPr lang="ru-RU" b="1" dirty="0" smtClean="0"/>
              <a:t> (</a:t>
            </a:r>
            <a:r>
              <a:rPr lang="en-US" b="1" dirty="0" smtClean="0"/>
              <a:t>CMMI)</a:t>
            </a:r>
            <a:endParaRPr lang="ru-RU" b="1" dirty="0" smtClean="0"/>
          </a:p>
          <a:p>
            <a:pPr algn="just"/>
            <a:r>
              <a:rPr lang="ru-RU" dirty="0" smtClean="0"/>
              <a:t>Повторяемость и </a:t>
            </a:r>
            <a:r>
              <a:rPr lang="ru-RU" dirty="0" err="1" smtClean="0"/>
              <a:t>воспроизводимость</a:t>
            </a:r>
            <a:r>
              <a:rPr lang="ru-RU" dirty="0" smtClean="0"/>
              <a:t> процесса, понимаемого как набор активностей.</a:t>
            </a:r>
            <a:endParaRPr lang="ru-RU" dirty="0" smtClean="0"/>
          </a:p>
          <a:p>
            <a:pPr algn="just"/>
            <a:r>
              <a:rPr lang="ru-RU" dirty="0" smtClean="0"/>
              <a:t>Взгляд </a:t>
            </a:r>
            <a:r>
              <a:rPr lang="ru-RU" dirty="0" smtClean="0"/>
              <a:t>на процесс как на </a:t>
            </a:r>
            <a:r>
              <a:rPr lang="ru-RU" dirty="0" smtClean="0"/>
              <a:t>изготовление артефактов</a:t>
            </a:r>
            <a:r>
              <a:rPr lang="ru-RU" dirty="0" smtClean="0"/>
              <a:t>, акцент на процедуры контроля </a:t>
            </a:r>
            <a:r>
              <a:rPr lang="ru-RU" dirty="0" smtClean="0"/>
              <a:t>их качества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Точное </a:t>
            </a:r>
            <a:r>
              <a:rPr lang="ru-RU" dirty="0" smtClean="0"/>
              <a:t>следование </a:t>
            </a:r>
            <a:r>
              <a:rPr lang="ru-RU" dirty="0" smtClean="0"/>
              <a:t>«зрелому» процессу  </a:t>
            </a:r>
            <a:r>
              <a:rPr lang="ru-RU" dirty="0" smtClean="0"/>
              <a:t>повышает качество результата и снижает </a:t>
            </a:r>
            <a:r>
              <a:rPr lang="ru-RU" dirty="0" smtClean="0"/>
              <a:t>риски всей разработки.</a:t>
            </a:r>
          </a:p>
          <a:p>
            <a:pPr algn="just"/>
            <a:r>
              <a:rPr lang="ru-RU" dirty="0" smtClean="0"/>
              <a:t>Процесс планируется и контролируется метриками.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953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“Empiric</a:t>
            </a:r>
            <a:r>
              <a:rPr lang="en-US" b="1" dirty="0" smtClean="0"/>
              <a:t>”</a:t>
            </a:r>
            <a:r>
              <a:rPr lang="en-US" b="1" dirty="0" smtClean="0"/>
              <a:t> Process (Agile)</a:t>
            </a:r>
            <a:endParaRPr lang="en-US" b="1" dirty="0" smtClean="0"/>
          </a:p>
          <a:p>
            <a:pPr algn="just"/>
            <a:r>
              <a:rPr lang="ru-RU" dirty="0" smtClean="0"/>
              <a:t>Процесс </a:t>
            </a:r>
            <a:r>
              <a:rPr lang="ru-RU" dirty="0" err="1" smtClean="0"/>
              <a:t>креатива</a:t>
            </a:r>
            <a:r>
              <a:rPr lang="ru-RU" dirty="0" smtClean="0"/>
              <a:t> не воспроизводим и не повторяем, активности могут быть разные.</a:t>
            </a:r>
            <a:endParaRPr lang="en-US" dirty="0" smtClean="0"/>
          </a:p>
          <a:p>
            <a:pPr algn="just"/>
            <a:r>
              <a:rPr lang="ru-RU" dirty="0" smtClean="0"/>
              <a:t>Разработка - решение проблем пользователя, акцент на получение ранней обратной связи.</a:t>
            </a:r>
            <a:endParaRPr lang="ru-RU" dirty="0" smtClean="0"/>
          </a:p>
          <a:p>
            <a:pPr algn="just"/>
            <a:r>
              <a:rPr lang="en-US" dirty="0" smtClean="0"/>
              <a:t>Bullshit. </a:t>
            </a:r>
            <a:r>
              <a:rPr lang="ru-RU" dirty="0" smtClean="0"/>
              <a:t>Следование п</a:t>
            </a:r>
            <a:r>
              <a:rPr lang="ru-RU" dirty="0" smtClean="0"/>
              <a:t>роцессу не может давать никаких гарантий адекватности результата.</a:t>
            </a:r>
          </a:p>
          <a:p>
            <a:pPr algn="just"/>
            <a:r>
              <a:rPr lang="ru-RU" dirty="0" smtClean="0"/>
              <a:t>Процесс итеративен и контролируется быстрой обратной связью.</a:t>
            </a:r>
            <a:endParaRPr lang="ru-RU" dirty="0" smtClean="0"/>
          </a:p>
        </p:txBody>
      </p:sp>
    </p:spTree>
  </p:cSld>
  <p:clrMapOvr>
    <a:masterClrMapping/>
  </p:clrMapOvr>
  <p:transition advTm="141952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все хорошо, но...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…</a:t>
            </a:r>
            <a:r>
              <a:rPr lang="ru-RU" sz="2700" dirty="0" smtClean="0"/>
              <a:t>как получить не общий абстрактный «процесс», а план для конкретного проекта?</a:t>
            </a:r>
          </a:p>
          <a:p>
            <a:r>
              <a:rPr lang="ru-RU" sz="2700" dirty="0" smtClean="0"/>
              <a:t>...как я могу составить план, если я не знаю, как будет устроена моя программа?</a:t>
            </a:r>
          </a:p>
          <a:p>
            <a:r>
              <a:rPr lang="ru-RU" sz="2700" dirty="0" smtClean="0"/>
              <a:t>...как сделать план, который не разойдется с реальнстью в первые же недели?</a:t>
            </a:r>
            <a:endParaRPr lang="en-US" sz="2700" dirty="0"/>
          </a:p>
        </p:txBody>
      </p:sp>
    </p:spTree>
  </p:cSld>
  <p:clrMapOvr>
    <a:masterClrMapping/>
  </p:clrMapOvr>
  <p:transition advTm="32337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trike="sngStrike" dirty="0" smtClean="0"/>
              <a:t>Классы и модули?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Функции и тесты!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Целью является работоспособность </a:t>
            </a:r>
            <a:r>
              <a:rPr lang="ru-RU" b="1" dirty="0" smtClean="0"/>
              <a:t>функций </a:t>
            </a:r>
            <a:r>
              <a:rPr lang="ru-RU" dirty="0" smtClean="0"/>
              <a:t>ПО, и эффективное решение проблем пользователя.</a:t>
            </a:r>
          </a:p>
          <a:p>
            <a:r>
              <a:rPr lang="ru-RU" dirty="0" smtClean="0"/>
              <a:t>Критерием реализации функции и достижение цели является </a:t>
            </a:r>
            <a:r>
              <a:rPr lang="ru-RU" b="1" dirty="0" smtClean="0"/>
              <a:t>прохождение теста (процедуры контроля) </a:t>
            </a:r>
            <a:r>
              <a:rPr lang="ru-RU" dirty="0" smtClean="0"/>
              <a:t>и проверка решения проблемы.</a:t>
            </a:r>
          </a:p>
          <a:p>
            <a:r>
              <a:rPr lang="ru-RU" dirty="0" smtClean="0"/>
              <a:t>План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ru-RU" b="1" dirty="0" smtClean="0"/>
              <a:t>в каком порядке достигать целей, и как проверять их достижение.</a:t>
            </a:r>
          </a:p>
          <a:p>
            <a:endParaRPr lang="en-US" dirty="0"/>
          </a:p>
        </p:txBody>
      </p:sp>
    </p:spTree>
  </p:cSld>
  <p:clrMapOvr>
    <a:masterClrMapping/>
  </p:clrMapOvr>
  <p:transition advTm="92158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Функциональный критерий связности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по реализации функций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b="1" dirty="0" smtClean="0"/>
              <a:t>несвязны</a:t>
            </a:r>
            <a:r>
              <a:rPr lang="ru-RU" dirty="0" smtClean="0"/>
              <a:t>, если при интеграции реализованных функций  не может проявится ошибок.</a:t>
            </a:r>
          </a:p>
          <a:p>
            <a:r>
              <a:rPr lang="ru-RU" dirty="0" smtClean="0"/>
              <a:t>Количество возможных ошибок при интеграции характеризует связность.</a:t>
            </a:r>
          </a:p>
          <a:p>
            <a:r>
              <a:rPr lang="ru-RU" dirty="0" smtClean="0"/>
              <a:t>Слабосвязаенные цели могут достигаются впараллель. Сильносвязные </a:t>
            </a:r>
            <a:r>
              <a:rPr lang="en-US" dirty="0" smtClean="0"/>
              <a:t>–</a:t>
            </a:r>
            <a:r>
              <a:rPr lang="ru-RU" dirty="0" smtClean="0"/>
              <a:t> последовательно. </a:t>
            </a:r>
          </a:p>
        </p:txBody>
      </p:sp>
    </p:spTree>
  </p:cSld>
  <p:clrMapOvr>
    <a:masterClrMapping/>
  </p:clrMapOvr>
  <p:transition advTm="98183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и «системные» функции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Пользовательские функции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полагаются на общую «системную» функцию </a:t>
            </a:r>
            <a:r>
              <a:rPr lang="en-US" dirty="0" smtClean="0"/>
              <a:t>C.</a:t>
            </a:r>
            <a:endParaRPr lang="ru-R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2590800"/>
            <a:ext cx="6604000" cy="3771900"/>
          </a:xfrm>
          <a:prstGeom prst="rect">
            <a:avLst/>
          </a:prstGeom>
        </p:spPr>
      </p:pic>
    </p:spTree>
  </p:cSld>
  <p:clrMapOvr>
    <a:masterClrMapping/>
  </p:clrMapOvr>
  <p:transition advTm="81525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и «системные» функции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Пользовательские функции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полагаются на общую «системную» функцию </a:t>
            </a:r>
            <a:r>
              <a:rPr lang="en-US" dirty="0" smtClean="0"/>
              <a:t>C.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Реализация «системной» функции разделена на два этапа, и делается в рамках работ по пользовательским функциям.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2667000"/>
            <a:ext cx="6096000" cy="1943100"/>
          </a:xfrm>
          <a:prstGeom prst="rect">
            <a:avLst/>
          </a:prstGeom>
        </p:spPr>
      </p:pic>
    </p:spTree>
  </p:cSld>
  <p:clrMapOvr>
    <a:masterClrMapping/>
  </p:clrMapOvr>
  <p:transition advTm="59711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порядка реализации функций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Квадрат риск-приоритет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2057400"/>
            <a:ext cx="6146800" cy="4305300"/>
          </a:xfrm>
          <a:prstGeom prst="rect">
            <a:avLst/>
          </a:prstGeom>
        </p:spPr>
      </p:pic>
    </p:spTree>
  </p:cSld>
  <p:clrMapOvr>
    <a:masterClrMapping/>
  </p:clrMapOvr>
  <p:transition advTm="59475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Владислав </a:t>
            </a:r>
            <a:r>
              <a:rPr lang="ru-RU" dirty="0" err="1" smtClean="0"/>
              <a:t>Балин</a:t>
            </a:r>
            <a:r>
              <a:rPr lang="ru-RU" dirty="0" smtClean="0"/>
              <a:t>, НТЦ «Модуль»</a:t>
            </a:r>
            <a:endParaRPr lang="ru-RU" dirty="0" smtClean="0"/>
          </a:p>
          <a:p>
            <a:r>
              <a:rPr lang="en-US" dirty="0" err="1" smtClean="0"/>
              <a:t>gaperton@gmail.com</a:t>
            </a:r>
            <a:endParaRPr lang="en-US" dirty="0"/>
          </a:p>
        </p:txBody>
      </p:sp>
    </p:spTree>
  </p:cSld>
  <p:clrMapOvr>
    <a:masterClrMapping/>
  </p:clrMapOvr>
  <p:transition advTm="193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 по своему верны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772044"/>
          </a:xfrm>
        </p:spPr>
        <p:txBody>
          <a:bodyPr>
            <a:normAutofit/>
          </a:bodyPr>
          <a:lstStyle/>
          <a:p>
            <a:r>
              <a:rPr lang="ru-RU" dirty="0" smtClean="0"/>
              <a:t>Иначе бы не было дискуссии.</a:t>
            </a:r>
          </a:p>
          <a:p>
            <a:r>
              <a:rPr lang="ru-RU" b="1" dirty="0" smtClean="0"/>
              <a:t>Планирование и координации деятельности сложных проектов является проблемой.</a:t>
            </a:r>
          </a:p>
          <a:p>
            <a:r>
              <a:rPr lang="en-US" dirty="0" smtClean="0"/>
              <a:t>Empiric-agile </a:t>
            </a:r>
            <a:r>
              <a:rPr lang="ru-RU" dirty="0" smtClean="0"/>
              <a:t>методы не дают ответ</a:t>
            </a:r>
            <a:r>
              <a:rPr lang="ru-RU" dirty="0" smtClean="0"/>
              <a:t>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Сетевое планирование и практики </a:t>
            </a:r>
            <a:r>
              <a:rPr lang="en-US" dirty="0" err="1" smtClean="0"/>
              <a:t>PMBoK</a:t>
            </a:r>
            <a:r>
              <a:rPr lang="en-US" dirty="0" smtClean="0"/>
              <a:t> – </a:t>
            </a:r>
            <a:r>
              <a:rPr lang="ru-RU" dirty="0" smtClean="0"/>
              <a:t>исходят из позиции </a:t>
            </a:r>
            <a:r>
              <a:rPr lang="en-US" dirty="0" smtClean="0"/>
              <a:t>“defined process”</a:t>
            </a:r>
            <a:r>
              <a:rPr lang="ru-RU" dirty="0" smtClean="0"/>
              <a:t>, и эти методы плохо подходят для разработки ПО. </a:t>
            </a:r>
          </a:p>
          <a:p>
            <a:r>
              <a:rPr lang="ru-RU" dirty="0" smtClean="0"/>
              <a:t>Они из альтернативной реальности, в которой в разработке ПО успешно работает </a:t>
            </a:r>
            <a:r>
              <a:rPr lang="en-US" dirty="0" smtClean="0"/>
              <a:t>waterfall.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ПО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Неполные и/или противоречивые требования. Не всегда ясно, что надо получить в конце. В том числе – неясно пользователю.</a:t>
            </a:r>
          </a:p>
          <a:p>
            <a:r>
              <a:rPr lang="ru-RU" dirty="0" smtClean="0"/>
              <a:t>Неизвестные наперед способы решения проблем. Не всегда ясно, как «это» надо делать. Иногда непонятно, можно ли сделать вообще.</a:t>
            </a:r>
          </a:p>
          <a:p>
            <a:r>
              <a:rPr lang="ru-RU" dirty="0" smtClean="0"/>
              <a:t>Неизвестные наперед проблемы. А если кажется, что ясно и понятно, то этому ощущению нельзя доверять. </a:t>
            </a:r>
            <a:endParaRPr lang="ru-RU" dirty="0"/>
          </a:p>
        </p:txBody>
      </p:sp>
    </p:spTree>
  </p:cSld>
  <p:clrMapOvr>
    <a:masterClrMapping/>
  </p:clrMapOvr>
  <p:transition advTm="6214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Разработка ПО – </a:t>
            </a:r>
            <a:r>
              <a:rPr lang="en-US" sz="3600" dirty="0" smtClean="0"/>
              <a:t>Problem Solving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724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чем мы вообще можем быть уверены? В постановке проблем.</a:t>
            </a:r>
          </a:p>
          <a:p>
            <a:pPr lvl="1"/>
            <a:r>
              <a:rPr lang="ru-RU" dirty="0" smtClean="0"/>
              <a:t>Пользователь обычно </a:t>
            </a:r>
            <a:r>
              <a:rPr lang="ru-RU" b="1" dirty="0" smtClean="0"/>
              <a:t>осознает свою </a:t>
            </a:r>
            <a:r>
              <a:rPr lang="ru-RU" b="1" dirty="0" smtClean="0"/>
              <a:t>проблему</a:t>
            </a:r>
            <a:r>
              <a:rPr lang="ru-RU" dirty="0" smtClean="0"/>
              <a:t>, но не всегда знает, как ее решить. Список требований –описание решения его проблем, которое ставит проблемы разработчику.</a:t>
            </a:r>
          </a:p>
          <a:p>
            <a:pPr lvl="1"/>
            <a:r>
              <a:rPr lang="ru-RU" dirty="0" smtClean="0"/>
              <a:t>Разработчик часто знает проблемы, которые мешают ему быстро спроектировать систему. Дизайн – подход к решению этих проблем.</a:t>
            </a:r>
          </a:p>
          <a:p>
            <a:pPr lvl="1"/>
            <a:r>
              <a:rPr lang="en-US" dirty="0" smtClean="0"/>
              <a:t>QA </a:t>
            </a:r>
            <a:r>
              <a:rPr lang="ru-RU" dirty="0" smtClean="0"/>
              <a:t>знает проблемы, мешающие выпуску ПО. База дефектов – описание этих проблем.</a:t>
            </a:r>
          </a:p>
          <a:p>
            <a:r>
              <a:rPr lang="ru-RU" b="1" dirty="0" smtClean="0"/>
              <a:t>Р</a:t>
            </a:r>
            <a:r>
              <a:rPr lang="ru-RU" b="1" dirty="0" smtClean="0"/>
              <a:t>азработка в большей степени процесс решения проблем, чем изготовления артефактов.</a:t>
            </a:r>
            <a:endParaRPr lang="ru-RU" b="1" dirty="0" smtClean="0"/>
          </a:p>
        </p:txBody>
      </p:sp>
    </p:spTree>
  </p:cSld>
  <p:clrMapOvr>
    <a:masterClrMapping/>
  </p:clrMapOvr>
  <p:transition advTm="13776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остается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7720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Заранее неизвестны:</a:t>
            </a:r>
          </a:p>
          <a:p>
            <a:pPr lvl="1"/>
            <a:r>
              <a:rPr lang="ru-RU" dirty="0" smtClean="0"/>
              <a:t>структура </a:t>
            </a:r>
            <a:r>
              <a:rPr lang="ru-RU" dirty="0" smtClean="0"/>
              <a:t>результата;</a:t>
            </a:r>
          </a:p>
          <a:p>
            <a:pPr lvl="1"/>
            <a:r>
              <a:rPr lang="ru-RU" dirty="0" smtClean="0"/>
              <a:t>ч</a:t>
            </a:r>
            <a:r>
              <a:rPr lang="ru-RU" dirty="0" smtClean="0"/>
              <a:t>асто – технология его «изготовления», ее еще надо придумать;</a:t>
            </a:r>
          </a:p>
          <a:p>
            <a:pPr lvl="1"/>
            <a:r>
              <a:rPr lang="ru-RU" dirty="0" smtClean="0"/>
              <a:t>список активностей по его «изготовлению».</a:t>
            </a:r>
          </a:p>
          <a:p>
            <a:r>
              <a:rPr lang="ru-RU" dirty="0" smtClean="0"/>
              <a:t>Характер активностей и структура зависят от того, каким образом будут решены проблемы.</a:t>
            </a:r>
          </a:p>
          <a:p>
            <a:r>
              <a:rPr lang="ru-RU" dirty="0" smtClean="0"/>
              <a:t>Разработка – сплошные проблемы, и активности со структурой меняются по ходу разработки.</a:t>
            </a:r>
          </a:p>
          <a:p>
            <a:r>
              <a:rPr lang="ru-RU" dirty="0" smtClean="0"/>
              <a:t>Планы в терминах активностей трудно составлять, и они быстро перестают быть актуальными. </a:t>
            </a:r>
          </a:p>
          <a:p>
            <a:r>
              <a:rPr lang="ru-RU" b="1" dirty="0" smtClean="0"/>
              <a:t>Потребность в планировании и </a:t>
            </a:r>
            <a:r>
              <a:rPr lang="ru-RU" b="1" dirty="0" smtClean="0"/>
              <a:t>координации деятельности </a:t>
            </a:r>
            <a:r>
              <a:rPr lang="ru-RU" b="1" dirty="0" smtClean="0"/>
              <a:t>на сложных проектах никуда не делась.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077200" cy="1362075"/>
          </a:xfrm>
        </p:spPr>
        <p:txBody>
          <a:bodyPr/>
          <a:lstStyle/>
          <a:p>
            <a:r>
              <a:rPr lang="en-US" dirty="0" err="1" smtClean="0"/>
              <a:t>Auftragstaktik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подход военных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7656"/>
            <a:ext cx="7772400" cy="98755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«</a:t>
            </a:r>
            <a:r>
              <a:rPr lang="en-US" sz="2000" dirty="0" err="1" smtClean="0"/>
              <a:t>Auftragstaktik</a:t>
            </a:r>
            <a:r>
              <a:rPr lang="ru-RU" sz="2000" dirty="0" smtClean="0"/>
              <a:t> - странное немецкое слово, обозначающее специфический подход к военному делу. Его почти невозможно перевести на английский, его крайне трудно объяснить, и ещё труднее — понять»</a:t>
            </a:r>
            <a:endParaRPr lang="en-US" dirty="0"/>
          </a:p>
        </p:txBody>
      </p:sp>
    </p:spTree>
  </p:cSld>
  <p:clrMapOvr>
    <a:masterClrMapping/>
  </p:clrMapOvr>
  <p:transition advTm="5914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313613" cy="868362"/>
          </a:xfrm>
        </p:spPr>
        <p:txBody>
          <a:bodyPr/>
          <a:lstStyle/>
          <a:p>
            <a:r>
              <a:rPr lang="ru-RU" sz="4400" dirty="0" smtClean="0"/>
              <a:t>Две позиции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57298"/>
            <a:ext cx="4267200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err="1" smtClean="0"/>
              <a:t>Befehlstaktik</a:t>
            </a:r>
            <a:endParaRPr lang="ru-RU" b="1" dirty="0" smtClean="0"/>
          </a:p>
          <a:p>
            <a:r>
              <a:rPr lang="ru-RU" dirty="0" smtClean="0"/>
              <a:t>Выдача детализированных приказов в терминах действий.</a:t>
            </a:r>
            <a:endParaRPr lang="ru-RU" dirty="0" smtClean="0"/>
          </a:p>
          <a:p>
            <a:r>
              <a:rPr lang="ru-RU" dirty="0" smtClean="0"/>
              <a:t>Исполнитель выполняет приказы руководителя, проявляя «разумную инициативу».</a:t>
            </a:r>
          </a:p>
          <a:p>
            <a:r>
              <a:rPr lang="ru-RU" dirty="0" smtClean="0"/>
              <a:t>Приказ должен быть выполнен точно, беспрекословно, и в срок.</a:t>
            </a:r>
          </a:p>
          <a:p>
            <a:r>
              <a:rPr lang="ru-RU" dirty="0" smtClean="0"/>
              <a:t>Следование приказу является оправданием в случае неудачи.</a:t>
            </a:r>
            <a:endParaRPr lang="ru-RU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err="1" smtClean="0"/>
              <a:t>Auftragstaktik</a:t>
            </a:r>
            <a:endParaRPr lang="en-US" b="1" dirty="0" smtClean="0"/>
          </a:p>
          <a:p>
            <a:r>
              <a:rPr lang="ru-RU" dirty="0" smtClean="0"/>
              <a:t>Выдача «миссии», проблемы, которая должна быть решена. Выработка действий и решений – обязанность подчиненных.</a:t>
            </a:r>
          </a:p>
          <a:p>
            <a:r>
              <a:rPr lang="ru-RU" dirty="0" smtClean="0"/>
              <a:t>Исполнитель обязан руководствоваться собственным видением ситуации и намерением руководителя.</a:t>
            </a:r>
          </a:p>
          <a:p>
            <a:r>
              <a:rPr lang="ru-RU" dirty="0" smtClean="0"/>
              <a:t>Бездействие трактуется хуже, чем действие, оказавшееся впоследствии ошибкой.</a:t>
            </a:r>
          </a:p>
        </p:txBody>
      </p:sp>
    </p:spTree>
  </p:cSld>
  <p:clrMapOvr>
    <a:masterClrMapping/>
  </p:clrMapOvr>
  <p:transition advTm="14195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2274</TotalTime>
  <Words>1788</Words>
  <Application>Microsoft Office PowerPoint</Application>
  <PresentationFormat>Экран (4:3)</PresentationFormat>
  <Paragraphs>183</Paragraphs>
  <Slides>36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Inkwell</vt:lpstr>
      <vt:lpstr>Декларативное планирование</vt:lpstr>
      <vt:lpstr>Современное состояние дискуссии о разработке ПО</vt:lpstr>
      <vt:lpstr>Две позиции</vt:lpstr>
      <vt:lpstr>Обе по своему верны</vt:lpstr>
      <vt:lpstr>Разработка ПО</vt:lpstr>
      <vt:lpstr>Разработка ПО – Problem Solving</vt:lpstr>
      <vt:lpstr>Проблема остается</vt:lpstr>
      <vt:lpstr>Auftragstaktik - подход военных</vt:lpstr>
      <vt:lpstr>Две позиции</vt:lpstr>
      <vt:lpstr>Определение Auftragstaktik</vt:lpstr>
      <vt:lpstr>Комментарии к определению</vt:lpstr>
      <vt:lpstr>Innere Führung «внутреннее руководство»</vt:lpstr>
      <vt:lpstr>Микроменеджмент</vt:lpstr>
      <vt:lpstr>Микроменеджмент и IT</vt:lpstr>
      <vt:lpstr>Декларативное планирование</vt:lpstr>
      <vt:lpstr>Сетевой график = befehlstaktik</vt:lpstr>
      <vt:lpstr>Активности -&gt; Цели</vt:lpstr>
      <vt:lpstr>«Карта целей» - Auftragstaktik</vt:lpstr>
      <vt:lpstr>Переход к общему плану</vt:lpstr>
      <vt:lpstr>Составление плана «от цели»</vt:lpstr>
      <vt:lpstr>Свойства</vt:lpstr>
      <vt:lpstr>Основные паттерны  планирования</vt:lpstr>
      <vt:lpstr>Цикл разработки RUP </vt:lpstr>
      <vt:lpstr>Процесс решения проблем</vt:lpstr>
      <vt:lpstr>Итеративные активности</vt:lpstr>
      <vt:lpstr>Прогресс итеративной активности</vt:lpstr>
      <vt:lpstr>Параллельные процессы</vt:lpstr>
      <vt:lpstr>Конвейерные процессы</vt:lpstr>
      <vt:lpstr>Планирование разработки ПО</vt:lpstr>
      <vt:lpstr>Это все хорошо, но...</vt:lpstr>
      <vt:lpstr>Классы и модули? Функции и тесты!</vt:lpstr>
      <vt:lpstr>Функциональный критерий связности</vt:lpstr>
      <vt:lpstr>Общие и «системные» функции</vt:lpstr>
      <vt:lpstr>Общие и «системные» функции</vt:lpstr>
      <vt:lpstr>Выбор порядка реализации функций</vt:lpstr>
      <vt:lpstr>Спасибо за внимание!</vt:lpstr>
    </vt:vector>
  </TitlesOfParts>
  <Company>BalinHome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 Balin</dc:creator>
  <cp:lastModifiedBy>Valued Acer Customer</cp:lastModifiedBy>
  <cp:revision>28</cp:revision>
  <dcterms:created xsi:type="dcterms:W3CDTF">2009-05-20T12:21:57Z</dcterms:created>
  <dcterms:modified xsi:type="dcterms:W3CDTF">2009-05-21T09:34:45Z</dcterms:modified>
</cp:coreProperties>
</file>